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</p:sldIdLst>
  <p:sldSz cy="6858000" cx="9144000"/>
  <p:notesSz cx="6858000" cy="9144000"/>
  <p:embeddedFontLst>
    <p:embeddedFont>
      <p:font typeface="Raleway"/>
      <p:regular r:id="rId58"/>
      <p:bold r:id="rId59"/>
      <p:italic r:id="rId60"/>
      <p:boldItalic r:id="rId61"/>
    </p:embeddedFont>
    <p:embeddedFont>
      <p:font typeface="Roboto"/>
      <p:regular r:id="rId62"/>
      <p:bold r:id="rId63"/>
      <p:italic r:id="rId64"/>
      <p:boldItalic r:id="rId65"/>
    </p:embeddedFont>
    <p:embeddedFont>
      <p:font typeface="Merriweather Light"/>
      <p:regular r:id="rId66"/>
      <p:bold r:id="rId67"/>
      <p:italic r:id="rId68"/>
      <p:boldItalic r:id="rId69"/>
    </p:embeddedFont>
    <p:embeddedFont>
      <p:font typeface="Merriweather"/>
      <p:regular r:id="rId70"/>
      <p:bold r:id="rId71"/>
      <p:italic r:id="rId72"/>
      <p:boldItalic r:id="rId7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F69D0B33-6CF7-4831-8FEB-D5FFE8941216}">
  <a:tblStyle styleId="{F69D0B33-6CF7-4831-8FEB-D5FFE894121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font" Target="fonts/Merriweather-boldItalic.fntdata"/><Relationship Id="rId72" Type="http://schemas.openxmlformats.org/officeDocument/2006/relationships/font" Target="fonts/Merriweather-italic.fntdata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71" Type="http://schemas.openxmlformats.org/officeDocument/2006/relationships/font" Target="fonts/Merriweather-bold.fntdata"/><Relationship Id="rId70" Type="http://schemas.openxmlformats.org/officeDocument/2006/relationships/font" Target="fonts/Merriweather-regular.fntdata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Roboto-regular.fntdata"/><Relationship Id="rId61" Type="http://schemas.openxmlformats.org/officeDocument/2006/relationships/font" Target="fonts/Raleway-boldItalic.fntdata"/><Relationship Id="rId20" Type="http://schemas.openxmlformats.org/officeDocument/2006/relationships/slide" Target="slides/slide15.xml"/><Relationship Id="rId64" Type="http://schemas.openxmlformats.org/officeDocument/2006/relationships/font" Target="fonts/Roboto-italic.fntdata"/><Relationship Id="rId63" Type="http://schemas.openxmlformats.org/officeDocument/2006/relationships/font" Target="fonts/Roboto-bold.fntdata"/><Relationship Id="rId22" Type="http://schemas.openxmlformats.org/officeDocument/2006/relationships/slide" Target="slides/slide17.xml"/><Relationship Id="rId66" Type="http://schemas.openxmlformats.org/officeDocument/2006/relationships/font" Target="fonts/MerriweatherLight-regular.fntdata"/><Relationship Id="rId21" Type="http://schemas.openxmlformats.org/officeDocument/2006/relationships/slide" Target="slides/slide16.xml"/><Relationship Id="rId65" Type="http://schemas.openxmlformats.org/officeDocument/2006/relationships/font" Target="fonts/Roboto-boldItalic.fntdata"/><Relationship Id="rId24" Type="http://schemas.openxmlformats.org/officeDocument/2006/relationships/slide" Target="slides/slide19.xml"/><Relationship Id="rId68" Type="http://schemas.openxmlformats.org/officeDocument/2006/relationships/font" Target="fonts/MerriweatherLight-italic.fntdata"/><Relationship Id="rId23" Type="http://schemas.openxmlformats.org/officeDocument/2006/relationships/slide" Target="slides/slide18.xml"/><Relationship Id="rId67" Type="http://schemas.openxmlformats.org/officeDocument/2006/relationships/font" Target="fonts/MerriweatherLight-bold.fntdata"/><Relationship Id="rId60" Type="http://schemas.openxmlformats.org/officeDocument/2006/relationships/font" Target="fonts/Raleway-italic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font" Target="fonts/MerriweatherLight-boldItalic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font" Target="fonts/Raleway-bold.fntdata"/><Relationship Id="rId14" Type="http://schemas.openxmlformats.org/officeDocument/2006/relationships/slide" Target="slides/slide9.xml"/><Relationship Id="rId58" Type="http://schemas.openxmlformats.org/officeDocument/2006/relationships/font" Target="fonts/Raleway-regular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sciencedirect.com/science/article/abs/pii/0893608089900208" TargetMode="Externa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35f391192_0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g35f391192_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3edecb0fce_0_1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3edecb0fce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-El término bias (sesgo) deriva del punto de vista de que la salida de la transformación está </a:t>
            </a:r>
            <a:r>
              <a:rPr b="1" lang="en"/>
              <a:t>sesgada</a:t>
            </a:r>
            <a:r>
              <a:rPr lang="en"/>
              <a:t> hacia la ausencia de cualquier entrada (por ejemplo pensar la intersección con el eje y en  2 dimensiones).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3edecb0fce_0_3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3edecb0fce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3edecb0fce_0_13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3edecb0fce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𝜭Tx debería tener valores negativos grandes para instancias negativas y valores positivos grandes para instancias positivas.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eea7974ac_0_2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3eea7974ac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fe7cc6f1cb_27_2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fe7cc6f1cb_27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3ee1031d43_0_1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3ee1031d43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1523e170ffb_0_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1523e170ffb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fc18c438d_0_2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3fc18c438d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3eea7974ac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3eea7974a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3eea7974ac_0_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3eea7974ac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35f391192_01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35f391192_0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3eea7974ac_0_1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3eea7974ac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3fc18c438d_0_3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3fc18c438d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3eea7974ac_0_4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3eea7974ac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-Estos modelos se denominan feedforward porque la información fluye desde x por medio de los </a:t>
            </a:r>
            <a:r>
              <a:rPr lang="en"/>
              <a:t>cálculos</a:t>
            </a:r>
            <a:r>
              <a:rPr lang="en"/>
              <a:t> intermedios utilizados para definir f, y finalmente a la salida y.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-Las redes neuronales se denominan redes porque normalmente se representan componiendo muchas funciones diferentes.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144586a02c6_0_8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144586a02c6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-En lugar de pensar que una capa representa una sola función de vector a vector, también podemos pensar que la capa consta de muchas unidades que actúan en paralelo, cada una de las cuales representa una función de vector a escalar.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44586a02c6_0_9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144586a02c6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fe7cc6f1cb_27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fe7cc6f1cb_27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44586a02c6_0_11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144586a02c6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-Una red neuronal con activaciones lineales y softmax en la capa final se comporta muy similar a una regresión logistica estandar.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3fc18c438d_0_3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3fc18c438d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-Feed forward pass signifca que la información fluye en una sola dirección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3eea7974ac_0_5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3eea7974ac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3eea7974ac_0_6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3eea7974ac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fc18c438d_0_1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fc18c438d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3eea7974ac_0_6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3eea7974ac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3eea7974ac_0_7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3eea7974ac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3eea7974ac_0_8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3eea7974ac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3eea7974ac_0_8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3eea7974ac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3eea7974ac_0_9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3eea7974ac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3eea7974ac_0_11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3eea7974ac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3eea7974ac_0_9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3eea7974ac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3eea7974ac_0_10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3eea7974ac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3eea7974ac_0_10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3eea7974ac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3fc18c438d_0_4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3fc18c438d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fc18c438d_0_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fc18c438d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3eea7974ac_0_3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3eea7974ac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El verde es 1 en caso de que x1 = x2 = 0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El rojo es 1 en case de que x1 = x2 = 1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El azul es 1 en caso de que I o II sean 1.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Para los casos donde x1 != x2 o no existe combinación de verde/rojo que de algún 1 y por lo tanto el azul es 0</a:t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3eea7974ac_0_18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3eea7974ac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3eea7974ac_0_20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3eea7974ac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3eea7974ac_0_21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3eea7974ac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-La optimizacion convexa converge a partir de cualquier parametro inicial en teoria (aunque en la </a:t>
            </a:r>
            <a:r>
              <a:rPr lang="en"/>
              <a:t>practica</a:t>
            </a:r>
            <a:r>
              <a:rPr lang="en"/>
              <a:t> , si bien es robusta, puede encontrar problemas numericos). El descenso de gradiente estocastico aplicado a funciones de perdida no convexas no tiene tal garantia de convergencia y es sensible a los valores de los parametros iniciales.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-En otras palabras, las redes neuronales generalmente se entrenan mediante el uso de optimizadores iterativos basados en gradiente que llevan la función de costo a una valor muy bajo.</a:t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144586a02c6_0_12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144586a02c6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-Backpropagation se refiere solo al metodo para calcular el gradiente, mientras que otro algoritmo como el descenso por el gradiente estocástico se usa para realizar el aprendizaje usando este gradiente.</a:t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1463817b906_0_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1463817b906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1463817b906_0_4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1463817b906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1463817b906_0_2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1463817b906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3eea7974ac_0_2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3eea7974ac_0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3eeb6498b6_0_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3eeb6498b6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fc18c438d_0_5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3fc18c438d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rgbClr val="1967D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https://www.sciencedirect.com/science/article/abs/pii/0893608089900208</a:t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40e3262522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40e326252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3eea7974ac_0_5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3eea7974ac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100">
                <a:solidFill>
                  <a:srgbClr val="222222"/>
                </a:solidFill>
                <a:latin typeface="Raleway"/>
                <a:ea typeface="Raleway"/>
                <a:cs typeface="Raleway"/>
                <a:sym typeface="Raleway"/>
              </a:rPr>
              <a:t>RNN -&gt; Christopher Olah</a:t>
            </a:r>
            <a:endParaRPr sz="2100">
              <a:solidFill>
                <a:srgbClr val="22222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100">
                <a:solidFill>
                  <a:srgbClr val="222222"/>
                </a:solidFill>
                <a:latin typeface="Raleway"/>
                <a:ea typeface="Raleway"/>
                <a:cs typeface="Raleway"/>
                <a:sym typeface="Raleway"/>
              </a:rPr>
              <a:t>Transformers -&gt; Germán Kruszewksy</a:t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35ed75ccf_013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35ed75ccf_0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fc18c438d_0_2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fc18c438d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Setup </a:t>
            </a:r>
            <a:r>
              <a:rPr lang="en"/>
              <a:t>Notebook 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Configuración de google colab  (Notebook 0.1)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eea7974ac_0_17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eea7974ac_0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fe7cc6f1cb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fe7cc6f1c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edecb0fce_0_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3edecb0fce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bg>
      <p:bgPr>
        <a:solidFill>
          <a:srgbClr val="F5F1E0"/>
        </a:soli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100" y="3440900"/>
            <a:ext cx="9144000" cy="3417000"/>
          </a:xfrm>
          <a:prstGeom prst="rect">
            <a:avLst/>
          </a:prstGeom>
          <a:solidFill>
            <a:srgbClr val="A8122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1880400" y="2382450"/>
            <a:ext cx="5383200" cy="2093100"/>
          </a:xfrm>
          <a:prstGeom prst="rect">
            <a:avLst/>
          </a:prstGeom>
          <a:noFill/>
          <a:ln cap="flat" cmpd="sng" w="19050">
            <a:solidFill>
              <a:srgbClr val="22222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1944450" y="2441850"/>
            <a:ext cx="5255100" cy="1974300"/>
          </a:xfrm>
          <a:prstGeom prst="rect">
            <a:avLst/>
          </a:prstGeom>
          <a:solidFill>
            <a:srgbClr val="22222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dark">
  <p:cSld name="BLANK_1">
    <p:bg>
      <p:bgPr>
        <a:solidFill>
          <a:srgbClr val="222222"/>
        </a:solid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/>
          <p:nvPr/>
        </p:nvSpPr>
        <p:spPr>
          <a:xfrm>
            <a:off x="450900" y="438000"/>
            <a:ext cx="8242200" cy="5982000"/>
          </a:xfrm>
          <a:prstGeom prst="rect">
            <a:avLst/>
          </a:prstGeom>
          <a:noFill/>
          <a:ln cap="flat" cmpd="sng" w="9525">
            <a:solidFill>
              <a:srgbClr val="F5F1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11"/>
          <p:cNvSpPr/>
          <p:nvPr/>
        </p:nvSpPr>
        <p:spPr>
          <a:xfrm>
            <a:off x="528600" y="519300"/>
            <a:ext cx="8086800" cy="5819400"/>
          </a:xfrm>
          <a:prstGeom prst="rect">
            <a:avLst/>
          </a:prstGeom>
          <a:noFill/>
          <a:ln cap="flat" cmpd="sng" w="28575">
            <a:solidFill>
              <a:srgbClr val="F5F1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TITLE_1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>
            <a:off x="100" y="3440900"/>
            <a:ext cx="9144000" cy="3417000"/>
          </a:xfrm>
          <a:prstGeom prst="rect">
            <a:avLst/>
          </a:prstGeom>
          <a:solidFill>
            <a:srgbClr val="F5F1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3"/>
          <p:cNvSpPr/>
          <p:nvPr/>
        </p:nvSpPr>
        <p:spPr>
          <a:xfrm>
            <a:off x="648150" y="2830500"/>
            <a:ext cx="7847700" cy="1197000"/>
          </a:xfrm>
          <a:prstGeom prst="rect">
            <a:avLst/>
          </a:prstGeom>
          <a:noFill/>
          <a:ln cap="flat" cmpd="sng" w="9525">
            <a:solidFill>
              <a:srgbClr val="22222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" name="Google Shape;15;p3"/>
          <p:cNvSpPr txBox="1"/>
          <p:nvPr>
            <p:ph type="ctrTitle"/>
          </p:nvPr>
        </p:nvSpPr>
        <p:spPr>
          <a:xfrm>
            <a:off x="685800" y="2862150"/>
            <a:ext cx="7772400" cy="113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6" name="Google Shape;16;p3"/>
          <p:cNvSpPr txBox="1"/>
          <p:nvPr>
            <p:ph idx="1" type="subTitle"/>
          </p:nvPr>
        </p:nvSpPr>
        <p:spPr>
          <a:xfrm>
            <a:off x="685800" y="4196813"/>
            <a:ext cx="7772400" cy="104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A8122A"/>
              </a:buClr>
              <a:buSzPts val="1800"/>
              <a:buFont typeface="Merriweather"/>
              <a:buNone/>
              <a:defRPr i="1" sz="1800">
                <a:solidFill>
                  <a:srgbClr val="A8122A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A8122A"/>
              </a:buClr>
              <a:buSzPts val="1800"/>
              <a:buFont typeface="Merriweather"/>
              <a:buNone/>
              <a:defRPr i="1" sz="1800">
                <a:solidFill>
                  <a:srgbClr val="A8122A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A8122A"/>
              </a:buClr>
              <a:buSzPts val="1800"/>
              <a:buFont typeface="Merriweather"/>
              <a:buNone/>
              <a:defRPr i="1" sz="1800">
                <a:solidFill>
                  <a:srgbClr val="A8122A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A8122A"/>
              </a:buClr>
              <a:buSzPts val="1600"/>
              <a:buFont typeface="Merriweather"/>
              <a:buNone/>
              <a:defRPr i="1">
                <a:solidFill>
                  <a:srgbClr val="A8122A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A8122A"/>
              </a:buClr>
              <a:buSzPts val="1600"/>
              <a:buFont typeface="Merriweather"/>
              <a:buNone/>
              <a:defRPr i="1">
                <a:solidFill>
                  <a:srgbClr val="A8122A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A8122A"/>
              </a:buClr>
              <a:buSzPts val="1600"/>
              <a:buFont typeface="Merriweather"/>
              <a:buNone/>
              <a:defRPr i="1">
                <a:solidFill>
                  <a:srgbClr val="A8122A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A8122A"/>
              </a:buClr>
              <a:buSzPts val="1600"/>
              <a:buFont typeface="Merriweather"/>
              <a:buNone/>
              <a:defRPr i="1">
                <a:solidFill>
                  <a:srgbClr val="A8122A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A8122A"/>
              </a:buClr>
              <a:buSzPts val="1600"/>
              <a:buFont typeface="Merriweather"/>
              <a:buNone/>
              <a:defRPr i="1">
                <a:solidFill>
                  <a:srgbClr val="A8122A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A8122A"/>
              </a:buClr>
              <a:buSzPts val="1600"/>
              <a:buFont typeface="Merriweather"/>
              <a:buNone/>
              <a:defRPr i="1">
                <a:solidFill>
                  <a:srgbClr val="A8122A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solidFill>
          <a:srgbClr val="222222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/>
          <p:nvPr/>
        </p:nvSpPr>
        <p:spPr>
          <a:xfrm>
            <a:off x="100" y="0"/>
            <a:ext cx="9144000" cy="2188200"/>
          </a:xfrm>
          <a:prstGeom prst="rect">
            <a:avLst/>
          </a:prstGeom>
          <a:solidFill>
            <a:srgbClr val="A8122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" name="Google Shape;19;p4"/>
          <p:cNvSpPr/>
          <p:nvPr/>
        </p:nvSpPr>
        <p:spPr>
          <a:xfrm>
            <a:off x="4073400" y="1696213"/>
            <a:ext cx="997200" cy="997200"/>
          </a:xfrm>
          <a:prstGeom prst="rect">
            <a:avLst/>
          </a:prstGeom>
          <a:noFill/>
          <a:ln cap="flat" cmpd="sng" w="9525">
            <a:solidFill>
              <a:srgbClr val="F5F1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4135950" y="1758763"/>
            <a:ext cx="872100" cy="872100"/>
          </a:xfrm>
          <a:prstGeom prst="rect">
            <a:avLst/>
          </a:prstGeom>
          <a:solidFill>
            <a:srgbClr val="F5F1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1568100" y="2882400"/>
            <a:ext cx="6007800" cy="109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93700" lvl="0" marL="457200" rtl="0" algn="ctr"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erriweather"/>
              <a:buChar char="◉"/>
              <a:defRPr i="1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indent="-355600" lvl="1" marL="9144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erriweather"/>
              <a:buChar char="○"/>
              <a:defRPr i="1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indent="-355600" lvl="2" marL="13716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erriweather"/>
              <a:buChar char="■"/>
              <a:defRPr i="1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indent="-330200" lvl="3" marL="18288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erriweather"/>
              <a:buChar char="●"/>
              <a:defRPr i="1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indent="-330200" lvl="4" marL="22860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erriweather"/>
              <a:buChar char="○"/>
              <a:defRPr i="1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indent="-330200" lvl="5" marL="27432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erriweather"/>
              <a:buChar char="■"/>
              <a:defRPr i="1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indent="-330200" lvl="6" marL="32004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erriweather"/>
              <a:buChar char="●"/>
              <a:defRPr i="1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indent="-330200" lvl="7" marL="36576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erriweather"/>
              <a:buChar char="○"/>
              <a:defRPr i="1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indent="-330200" lvl="8" marL="411480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erriweather"/>
              <a:buChar char="■"/>
              <a:defRPr i="1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22" name="Google Shape;22;p4"/>
          <p:cNvSpPr txBox="1"/>
          <p:nvPr/>
        </p:nvSpPr>
        <p:spPr>
          <a:xfrm>
            <a:off x="3593400" y="1727625"/>
            <a:ext cx="1957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222222"/>
                </a:solidFill>
                <a:latin typeface="Raleway"/>
                <a:ea typeface="Raleway"/>
                <a:cs typeface="Raleway"/>
                <a:sym typeface="Raleway"/>
              </a:rPr>
              <a:t>“</a:t>
            </a:r>
            <a:endParaRPr sz="9600">
              <a:solidFill>
                <a:srgbClr val="22222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/>
          <p:nvPr/>
        </p:nvSpPr>
        <p:spPr>
          <a:xfrm>
            <a:off x="100" y="0"/>
            <a:ext cx="9144000" cy="1062300"/>
          </a:xfrm>
          <a:prstGeom prst="rect">
            <a:avLst/>
          </a:prstGeom>
          <a:solidFill>
            <a:srgbClr val="F5F1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" name="Google Shape;25;p5"/>
          <p:cNvSpPr/>
          <p:nvPr/>
        </p:nvSpPr>
        <p:spPr>
          <a:xfrm>
            <a:off x="1765350" y="697300"/>
            <a:ext cx="5613300" cy="729300"/>
          </a:xfrm>
          <a:prstGeom prst="rect">
            <a:avLst/>
          </a:prstGeom>
          <a:noFill/>
          <a:ln cap="flat" cmpd="sng" w="9525">
            <a:solidFill>
              <a:srgbClr val="22222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457200" y="1871075"/>
            <a:ext cx="8229600" cy="469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93700" lvl="0" marL="457200">
              <a:spcBef>
                <a:spcPts val="600"/>
              </a:spcBef>
              <a:spcAft>
                <a:spcPts val="0"/>
              </a:spcAft>
              <a:buSzPts val="2600"/>
              <a:buChar char="◉"/>
              <a:defRPr/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" type="twoColTx">
  <p:cSld name="TITLE_AND_TWO_COLUMN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idx="1" type="body"/>
          </p:nvPr>
        </p:nvSpPr>
        <p:spPr>
          <a:xfrm>
            <a:off x="457200" y="1863150"/>
            <a:ext cx="3994500" cy="470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>
              <a:spcBef>
                <a:spcPts val="600"/>
              </a:spcBef>
              <a:spcAft>
                <a:spcPts val="0"/>
              </a:spcAft>
              <a:buSzPts val="2400"/>
              <a:buChar char="◉"/>
              <a:defRPr sz="2400"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81000" lvl="3" marL="18288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indent="-381000" lvl="4" marL="2286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indent="-381000" lvl="5" marL="27432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indent="-381000" lvl="6" marL="32004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indent="-381000" lvl="7" marL="36576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indent="-381000" lvl="8" marL="41148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/>
        </p:txBody>
      </p:sp>
      <p:sp>
        <p:nvSpPr>
          <p:cNvPr id="30" name="Google Shape;30;p6"/>
          <p:cNvSpPr txBox="1"/>
          <p:nvPr>
            <p:ph idx="2" type="body"/>
          </p:nvPr>
        </p:nvSpPr>
        <p:spPr>
          <a:xfrm>
            <a:off x="4692274" y="1863150"/>
            <a:ext cx="3994500" cy="470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>
              <a:spcBef>
                <a:spcPts val="600"/>
              </a:spcBef>
              <a:spcAft>
                <a:spcPts val="0"/>
              </a:spcAft>
              <a:buSzPts val="2400"/>
              <a:buChar char="◉"/>
              <a:defRPr sz="2400"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81000" lvl="3" marL="18288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indent="-381000" lvl="4" marL="2286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indent="-381000" lvl="5" marL="27432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indent="-381000" lvl="6" marL="32004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indent="-381000" lvl="7" marL="36576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indent="-381000" lvl="8" marL="41148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/>
        </p:txBody>
      </p:sp>
      <p:sp>
        <p:nvSpPr>
          <p:cNvPr id="31" name="Google Shape;31;p6"/>
          <p:cNvSpPr/>
          <p:nvPr/>
        </p:nvSpPr>
        <p:spPr>
          <a:xfrm>
            <a:off x="100" y="0"/>
            <a:ext cx="9144000" cy="1062300"/>
          </a:xfrm>
          <a:prstGeom prst="rect">
            <a:avLst/>
          </a:prstGeom>
          <a:solidFill>
            <a:srgbClr val="F5F1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6"/>
          <p:cNvSpPr/>
          <p:nvPr/>
        </p:nvSpPr>
        <p:spPr>
          <a:xfrm>
            <a:off x="1765350" y="697300"/>
            <a:ext cx="5613300" cy="729300"/>
          </a:xfrm>
          <a:prstGeom prst="rect">
            <a:avLst/>
          </a:prstGeom>
          <a:noFill/>
          <a:ln cap="flat" cmpd="sng" w="9525">
            <a:solidFill>
              <a:srgbClr val="22222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6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">
  <p:cSld name="TITLE_AND_TWO_COLUMNS_1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7"/>
          <p:cNvSpPr txBox="1"/>
          <p:nvPr>
            <p:ph idx="1" type="body"/>
          </p:nvPr>
        </p:nvSpPr>
        <p:spPr>
          <a:xfrm>
            <a:off x="457200" y="1950375"/>
            <a:ext cx="2631900" cy="461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◉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6" name="Google Shape;36;p7"/>
          <p:cNvSpPr txBox="1"/>
          <p:nvPr>
            <p:ph idx="2" type="body"/>
          </p:nvPr>
        </p:nvSpPr>
        <p:spPr>
          <a:xfrm>
            <a:off x="3223964" y="1950375"/>
            <a:ext cx="2631900" cy="461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◉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7" name="Google Shape;37;p7"/>
          <p:cNvSpPr txBox="1"/>
          <p:nvPr>
            <p:ph idx="3" type="body"/>
          </p:nvPr>
        </p:nvSpPr>
        <p:spPr>
          <a:xfrm>
            <a:off x="5990727" y="1950375"/>
            <a:ext cx="2631900" cy="461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◉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8" name="Google Shape;38;p7"/>
          <p:cNvSpPr/>
          <p:nvPr/>
        </p:nvSpPr>
        <p:spPr>
          <a:xfrm>
            <a:off x="100" y="0"/>
            <a:ext cx="9144000" cy="1062300"/>
          </a:xfrm>
          <a:prstGeom prst="rect">
            <a:avLst/>
          </a:prstGeom>
          <a:solidFill>
            <a:srgbClr val="F5F1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7"/>
          <p:cNvSpPr/>
          <p:nvPr/>
        </p:nvSpPr>
        <p:spPr>
          <a:xfrm>
            <a:off x="1765350" y="697300"/>
            <a:ext cx="5613300" cy="729300"/>
          </a:xfrm>
          <a:prstGeom prst="rect">
            <a:avLst/>
          </a:prstGeom>
          <a:noFill/>
          <a:ln cap="flat" cmpd="sng" w="9525">
            <a:solidFill>
              <a:srgbClr val="22222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7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/>
          <p:nvPr/>
        </p:nvSpPr>
        <p:spPr>
          <a:xfrm>
            <a:off x="100" y="0"/>
            <a:ext cx="9144000" cy="1062300"/>
          </a:xfrm>
          <a:prstGeom prst="rect">
            <a:avLst/>
          </a:prstGeom>
          <a:solidFill>
            <a:srgbClr val="F5F1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" name="Google Shape;43;p8"/>
          <p:cNvSpPr/>
          <p:nvPr/>
        </p:nvSpPr>
        <p:spPr>
          <a:xfrm>
            <a:off x="1765350" y="697300"/>
            <a:ext cx="5613300" cy="729300"/>
          </a:xfrm>
          <a:prstGeom prst="rect">
            <a:avLst/>
          </a:prstGeom>
          <a:noFill/>
          <a:ln cap="flat" cmpd="sng" w="9525">
            <a:solidFill>
              <a:srgbClr val="22222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8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100" y="5795700"/>
            <a:ext cx="9144000" cy="1062300"/>
          </a:xfrm>
          <a:prstGeom prst="rect">
            <a:avLst/>
          </a:prstGeom>
          <a:solidFill>
            <a:srgbClr val="F5F1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9"/>
          <p:cNvSpPr txBox="1"/>
          <p:nvPr>
            <p:ph idx="1" type="body"/>
          </p:nvPr>
        </p:nvSpPr>
        <p:spPr>
          <a:xfrm>
            <a:off x="457200" y="5795700"/>
            <a:ext cx="8229600" cy="106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Clr>
                <a:srgbClr val="A8122A"/>
              </a:buClr>
              <a:buSzPts val="1400"/>
              <a:buFont typeface="Merriweather"/>
              <a:buNone/>
              <a:defRPr i="1" sz="1400">
                <a:solidFill>
                  <a:srgbClr val="A8122A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light" type="blank">
  <p:cSld name="BLANK">
    <p:bg>
      <p:bgPr>
        <a:solidFill>
          <a:srgbClr val="F5F1E0"/>
        </a:solidFill>
      </p:bgPr>
    </p:bg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/>
          <p:nvPr/>
        </p:nvSpPr>
        <p:spPr>
          <a:xfrm>
            <a:off x="450900" y="438000"/>
            <a:ext cx="8242200" cy="5982000"/>
          </a:xfrm>
          <a:prstGeom prst="rect">
            <a:avLst/>
          </a:prstGeom>
          <a:noFill/>
          <a:ln cap="flat" cmpd="sng" w="9525">
            <a:solidFill>
              <a:srgbClr val="22222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10"/>
          <p:cNvSpPr/>
          <p:nvPr/>
        </p:nvSpPr>
        <p:spPr>
          <a:xfrm>
            <a:off x="528600" y="519300"/>
            <a:ext cx="8086800" cy="5819400"/>
          </a:xfrm>
          <a:prstGeom prst="rect">
            <a:avLst/>
          </a:prstGeom>
          <a:noFill/>
          <a:ln cap="flat" cmpd="sng" w="28575">
            <a:solidFill>
              <a:srgbClr val="22222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1810300" y="74240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erriweather"/>
              <a:buNone/>
              <a:defRPr sz="16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erriweather"/>
              <a:buNone/>
              <a:defRPr sz="16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erriweather"/>
              <a:buNone/>
              <a:defRPr sz="16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erriweather"/>
              <a:buNone/>
              <a:defRPr sz="16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erriweather"/>
              <a:buNone/>
              <a:defRPr sz="16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erriweather"/>
              <a:buNone/>
              <a:defRPr sz="16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erriweather"/>
              <a:buNone/>
              <a:defRPr sz="16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erriweather"/>
              <a:buNone/>
              <a:defRPr sz="16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erriweather"/>
              <a:buNone/>
              <a:defRPr sz="16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93700" lvl="0" marL="457200">
              <a:spcBef>
                <a:spcPts val="600"/>
              </a:spcBef>
              <a:spcAft>
                <a:spcPts val="0"/>
              </a:spcAft>
              <a:buClr>
                <a:srgbClr val="222222"/>
              </a:buClr>
              <a:buSzPts val="2600"/>
              <a:buFont typeface="Raleway"/>
              <a:buChar char="◉"/>
              <a:defRPr sz="2600">
                <a:solidFill>
                  <a:srgbClr val="22222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000"/>
              <a:buFont typeface="Raleway"/>
              <a:buChar char="○"/>
              <a:defRPr sz="2000">
                <a:solidFill>
                  <a:srgbClr val="22222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000"/>
              <a:buFont typeface="Raleway"/>
              <a:buChar char="■"/>
              <a:defRPr sz="2000">
                <a:solidFill>
                  <a:srgbClr val="22222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600"/>
              <a:buFont typeface="Raleway"/>
              <a:buChar char="●"/>
              <a:defRPr sz="1600">
                <a:solidFill>
                  <a:srgbClr val="22222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600"/>
              <a:buFont typeface="Raleway"/>
              <a:buChar char="○"/>
              <a:defRPr sz="1600">
                <a:solidFill>
                  <a:srgbClr val="22222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600"/>
              <a:buFont typeface="Raleway"/>
              <a:buChar char="■"/>
              <a:defRPr sz="1600">
                <a:solidFill>
                  <a:srgbClr val="22222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600"/>
              <a:buFont typeface="Raleway"/>
              <a:buChar char="●"/>
              <a:defRPr sz="1600">
                <a:solidFill>
                  <a:srgbClr val="22222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600"/>
              <a:buFont typeface="Raleway"/>
              <a:buChar char="○"/>
              <a:defRPr sz="1600">
                <a:solidFill>
                  <a:srgbClr val="22222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600"/>
              <a:buFont typeface="Raleway"/>
              <a:buChar char="■"/>
              <a:defRPr sz="1600">
                <a:solidFill>
                  <a:srgbClr val="22222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transition>
    <p:fade thruBlk="1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png"/><Relationship Id="rId4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Relationship Id="rId4" Type="http://schemas.openxmlformats.org/officeDocument/2006/relationships/image" Target="../media/image11.png"/><Relationship Id="rId5" Type="http://schemas.openxmlformats.org/officeDocument/2006/relationships/image" Target="../media/image6.png"/><Relationship Id="rId6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png"/><Relationship Id="rId4" Type="http://schemas.openxmlformats.org/officeDocument/2006/relationships/image" Target="../media/image2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png"/><Relationship Id="rId4" Type="http://schemas.openxmlformats.org/officeDocument/2006/relationships/image" Target="../media/image23.png"/><Relationship Id="rId5" Type="http://schemas.openxmlformats.org/officeDocument/2006/relationships/image" Target="../media/image47.png"/><Relationship Id="rId6" Type="http://schemas.openxmlformats.org/officeDocument/2006/relationships/image" Target="../media/image1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6.png"/><Relationship Id="rId4" Type="http://schemas.openxmlformats.org/officeDocument/2006/relationships/image" Target="../media/image34.png"/><Relationship Id="rId5" Type="http://schemas.openxmlformats.org/officeDocument/2006/relationships/image" Target="../media/image2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Relationship Id="rId4" Type="http://schemas.openxmlformats.org/officeDocument/2006/relationships/hyperlink" Target="http://creativecommons.org/licenses/by/4.0/" TargetMode="External"/><Relationship Id="rId11" Type="http://schemas.openxmlformats.org/officeDocument/2006/relationships/hyperlink" Target="https://www.linkedin.com/in/johannafrau/" TargetMode="External"/><Relationship Id="rId10" Type="http://schemas.openxmlformats.org/officeDocument/2006/relationships/image" Target="../media/image8.png"/><Relationship Id="rId12" Type="http://schemas.openxmlformats.org/officeDocument/2006/relationships/hyperlink" Target="https://www.linkedin.com/in/mauricio-mazuecos-56b699133/" TargetMode="External"/><Relationship Id="rId9" Type="http://schemas.openxmlformats.org/officeDocument/2006/relationships/image" Target="../media/image10.jpg"/><Relationship Id="rId5" Type="http://schemas.openxmlformats.org/officeDocument/2006/relationships/hyperlink" Target="http://creativecommons.org/licenses/by/4.0/" TargetMode="External"/><Relationship Id="rId6" Type="http://schemas.openxmlformats.org/officeDocument/2006/relationships/image" Target="../media/image15.png"/><Relationship Id="rId7" Type="http://schemas.openxmlformats.org/officeDocument/2006/relationships/image" Target="../media/image3.jpg"/><Relationship Id="rId8" Type="http://schemas.openxmlformats.org/officeDocument/2006/relationships/image" Target="../media/image16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2.png"/><Relationship Id="rId4" Type="http://schemas.openxmlformats.org/officeDocument/2006/relationships/image" Target="../media/image3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6.png"/><Relationship Id="rId4" Type="http://schemas.openxmlformats.org/officeDocument/2006/relationships/image" Target="../media/image2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1.png"/><Relationship Id="rId4" Type="http://schemas.openxmlformats.org/officeDocument/2006/relationships/image" Target="../media/image31.png"/><Relationship Id="rId5" Type="http://schemas.openxmlformats.org/officeDocument/2006/relationships/image" Target="../media/image27.png"/><Relationship Id="rId6" Type="http://schemas.openxmlformats.org/officeDocument/2006/relationships/image" Target="../media/image32.png"/><Relationship Id="rId7" Type="http://schemas.openxmlformats.org/officeDocument/2006/relationships/image" Target="../media/image3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52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5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6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5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57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53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github.com/DiploDatos/AprendizajeProfundo/" TargetMode="Externa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56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5.xml"/><Relationship Id="rId3" Type="http://schemas.openxmlformats.org/officeDocument/2006/relationships/hyperlink" Target="https://towardsdatascience.com/understanding-backpropagation-abcc509ca9d0#:~:text=Backpropagation%20identifies%20which%20pathways%20are,the%20package%20of%20your%20choosing." TargetMode="External"/><Relationship Id="rId4" Type="http://schemas.openxmlformats.org/officeDocument/2006/relationships/image" Target="../media/image41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6.xml"/><Relationship Id="rId3" Type="http://schemas.openxmlformats.org/officeDocument/2006/relationships/hyperlink" Target="https://towardsdatascience.com/understanding-backpropagation-abcc509ca9d0#:~:text=Backpropagation%20identifies%20which%20pathways%20are,the%20package%20of%20your%20choosing." TargetMode="External"/><Relationship Id="rId4" Type="http://schemas.openxmlformats.org/officeDocument/2006/relationships/image" Target="../media/image42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0.png"/><Relationship Id="rId4" Type="http://schemas.openxmlformats.org/officeDocument/2006/relationships/image" Target="../media/image39.png"/><Relationship Id="rId5" Type="http://schemas.openxmlformats.org/officeDocument/2006/relationships/image" Target="../media/image48.png"/><Relationship Id="rId6" Type="http://schemas.openxmlformats.org/officeDocument/2006/relationships/image" Target="../media/image43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58.png"/></Relationships>
</file>

<file path=ppt/slides/_rels/slide5.xml.rels><?xml version="1.0" encoding="UTF-8" standalone="yes"?><Relationships xmlns="http://schemas.openxmlformats.org/package/2006/relationships"><Relationship Id="rId11" Type="http://schemas.openxmlformats.org/officeDocument/2006/relationships/hyperlink" Target="https://www.deeplearningbook.org/" TargetMode="External"/><Relationship Id="rId10" Type="http://schemas.openxmlformats.org/officeDocument/2006/relationships/hyperlink" Target="https://pytorch.org/" TargetMode="External"/><Relationship Id="rId13" Type="http://schemas.openxmlformats.org/officeDocument/2006/relationships/hyperlink" Target="https://www.coursera.org/specializations/deep-learning" TargetMode="External"/><Relationship Id="rId12" Type="http://schemas.openxmlformats.org/officeDocument/2006/relationships/hyperlink" Target="https://course.fast.ai/" TargetMode="External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github.com/DiploDatos/AprendizajeProfundo" TargetMode="External"/><Relationship Id="rId4" Type="http://schemas.openxmlformats.org/officeDocument/2006/relationships/hyperlink" Target="http://jalammar.github.io/visual-interactive-guide-basics-neural-networks/" TargetMode="External"/><Relationship Id="rId9" Type="http://schemas.openxmlformats.org/officeDocument/2006/relationships/hyperlink" Target="https://www.youtube.com/watch?v=mcnvIWDnPns&amp;list=PLZ9qNFMHZ-A4rycgrgOYma6zxF4BZGGPW&amp;index=44" TargetMode="External"/><Relationship Id="rId14" Type="http://schemas.openxmlformats.org/officeDocument/2006/relationships/hyperlink" Target="https://arxiv.org/abs/1412.6980" TargetMode="External"/><Relationship Id="rId5" Type="http://schemas.openxmlformats.org/officeDocument/2006/relationships/hyperlink" Target="http://jalammar.github.io/feedforward-neural-networks-visual-interactive/" TargetMode="External"/><Relationship Id="rId6" Type="http://schemas.openxmlformats.org/officeDocument/2006/relationships/hyperlink" Target="https://www.youtube.com/playlist?list=PLiaHhY2iBX9hdHaRr6b7XevZtgZRa1PoU" TargetMode="External"/><Relationship Id="rId7" Type="http://schemas.openxmlformats.org/officeDocument/2006/relationships/hyperlink" Target="https://www.youtube.com/playlist?list=PLiaHhY2iBX9hdHaRr6b7XevZtgZRa1PoU" TargetMode="External"/><Relationship Id="rId8" Type="http://schemas.openxmlformats.org/officeDocument/2006/relationships/hyperlink" Target="https://www.youtube.com/playlist?list=PLZHQObOWTQDNU6R1_67000Dx_ZCJB-3pi" TargetMode="Externa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1.xml"/><Relationship Id="rId3" Type="http://schemas.openxmlformats.org/officeDocument/2006/relationships/hyperlink" Target="http://www.cis.upenn.edu/~cis519/fall2017/" TargetMode="External"/><Relationship Id="rId4" Type="http://schemas.openxmlformats.org/officeDocument/2006/relationships/hyperlink" Target="http://svivek.com/teaching/machine-learning/fall2018/" TargetMode="External"/><Relationship Id="rId5" Type="http://schemas.openxmlformats.org/officeDocument/2006/relationships/hyperlink" Target="https://www.coursera.org/specializations/deep-learning" TargetMode="Externa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2.xml"/><Relationship Id="rId3" Type="http://schemas.openxmlformats.org/officeDocument/2006/relationships/hyperlink" Target="http://www.webalys.com/minicons" TargetMode="External"/><Relationship Id="rId4" Type="http://schemas.openxmlformats.org/officeDocument/2006/relationships/hyperlink" Target="http://www.slidescarnival.com/" TargetMode="External"/><Relationship Id="rId5" Type="http://schemas.openxmlformats.org/officeDocument/2006/relationships/hyperlink" Target="http://unsplash.com/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Relationship Id="rId4" Type="http://schemas.openxmlformats.org/officeDocument/2006/relationships/image" Target="../media/image14.png"/><Relationship Id="rId5" Type="http://schemas.openxmlformats.org/officeDocument/2006/relationships/image" Target="../media/image13.png"/><Relationship Id="rId6" Type="http://schemas.openxmlformats.org/officeDocument/2006/relationships/image" Target="../media/image2.png"/><Relationship Id="rId7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"/>
          <p:cNvSpPr txBox="1"/>
          <p:nvPr>
            <p:ph type="ctrTitle"/>
          </p:nvPr>
        </p:nvSpPr>
        <p:spPr>
          <a:xfrm>
            <a:off x="1944450" y="2441850"/>
            <a:ext cx="5255100" cy="197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Aprendizaje Profundo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1"/>
          <p:cNvPicPr preferRelativeResize="0"/>
          <p:nvPr/>
        </p:nvPicPr>
        <p:blipFill rotWithShape="1">
          <a:blip r:embed="rId3">
            <a:alphaModFix/>
          </a:blip>
          <a:srcRect b="11738" l="0" r="0" t="0"/>
          <a:stretch/>
        </p:blipFill>
        <p:spPr>
          <a:xfrm>
            <a:off x="1571400" y="3165225"/>
            <a:ext cx="6005376" cy="83845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1"/>
          <p:cNvSpPr txBox="1"/>
          <p:nvPr>
            <p:ph idx="4294967295"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Regresión Lineal</a:t>
            </a:r>
            <a:endParaRPr/>
          </a:p>
        </p:txBody>
      </p:sp>
      <p:sp>
        <p:nvSpPr>
          <p:cNvPr id="139" name="Google Shape;139;p21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Modelo de regresión lineal y su función de coste</a:t>
            </a:r>
            <a:endParaRPr/>
          </a:p>
        </p:txBody>
      </p:sp>
      <p:sp>
        <p:nvSpPr>
          <p:cNvPr id="140" name="Google Shape;140;p21"/>
          <p:cNvSpPr txBox="1"/>
          <p:nvPr/>
        </p:nvSpPr>
        <p:spPr>
          <a:xfrm>
            <a:off x="344250" y="1806750"/>
            <a:ext cx="8455500" cy="783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Merriweather Light"/>
                <a:ea typeface="Merriweather Light"/>
                <a:cs typeface="Merriweather Light"/>
                <a:sym typeface="Merriweather Light"/>
              </a:rPr>
              <a:t>  En un modelo de regresión lineal buscamos aproximar los datos por una función lineal del tipo:</a:t>
            </a:r>
            <a:endParaRPr sz="1700">
              <a:latin typeface="Merriweather Light"/>
              <a:ea typeface="Merriweather Light"/>
              <a:cs typeface="Merriweather Light"/>
              <a:sym typeface="Merriweather Light"/>
            </a:endParaRPr>
          </a:p>
        </p:txBody>
      </p:sp>
      <p:sp>
        <p:nvSpPr>
          <p:cNvPr id="141" name="Google Shape;141;p21"/>
          <p:cNvSpPr txBox="1"/>
          <p:nvPr/>
        </p:nvSpPr>
        <p:spPr>
          <a:xfrm>
            <a:off x="542525" y="4115175"/>
            <a:ext cx="8455500" cy="783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Merriweather Light"/>
                <a:ea typeface="Merriweather Light"/>
                <a:cs typeface="Merriweather Light"/>
                <a:sym typeface="Merriweather Light"/>
              </a:rPr>
              <a:t>La idea principal es encontrar la combinación óptima de los pesos de manera tal que el </a:t>
            </a:r>
            <a:r>
              <a:rPr b="1" i="1" lang="en" sz="1700">
                <a:solidFill>
                  <a:srgbClr val="980000"/>
                </a:solidFill>
                <a:latin typeface="Merriweather"/>
                <a:ea typeface="Merriweather"/>
                <a:cs typeface="Merriweather"/>
                <a:sym typeface="Merriweather"/>
              </a:rPr>
              <a:t>error cuadrático medio</a:t>
            </a:r>
            <a:r>
              <a:rPr lang="en" sz="1700">
                <a:solidFill>
                  <a:srgbClr val="980000"/>
                </a:solidFill>
                <a:latin typeface="Merriweather Light"/>
                <a:ea typeface="Merriweather Light"/>
                <a:cs typeface="Merriweather Light"/>
                <a:sym typeface="Merriweather Light"/>
              </a:rPr>
              <a:t> </a:t>
            </a:r>
            <a:r>
              <a:rPr lang="en" sz="1700">
                <a:latin typeface="Merriweather Light"/>
                <a:ea typeface="Merriweather Light"/>
                <a:cs typeface="Merriweather Light"/>
                <a:sym typeface="Merriweather Light"/>
              </a:rPr>
              <a:t>(o alguna medida de error similar) sea mínimo:</a:t>
            </a:r>
            <a:endParaRPr sz="1700">
              <a:latin typeface="Merriweather Light"/>
              <a:ea typeface="Merriweather Light"/>
              <a:cs typeface="Merriweather Light"/>
              <a:sym typeface="Merriweather Light"/>
            </a:endParaRPr>
          </a:p>
        </p:txBody>
      </p:sp>
      <p:cxnSp>
        <p:nvCxnSpPr>
          <p:cNvPr id="142" name="Google Shape;142;p21"/>
          <p:cNvCxnSpPr/>
          <p:nvPr/>
        </p:nvCxnSpPr>
        <p:spPr>
          <a:xfrm flipH="1" rot="10800000">
            <a:off x="4610225" y="2614975"/>
            <a:ext cx="2316600" cy="791100"/>
          </a:xfrm>
          <a:prstGeom prst="straightConnector1">
            <a:avLst/>
          </a:prstGeom>
          <a:noFill/>
          <a:ln cap="flat" cmpd="sng" w="9525">
            <a:solidFill>
              <a:srgbClr val="A8122A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3" name="Google Shape;143;p21"/>
          <p:cNvCxnSpPr/>
          <p:nvPr/>
        </p:nvCxnSpPr>
        <p:spPr>
          <a:xfrm flipH="1" rot="10800000">
            <a:off x="5504750" y="2706625"/>
            <a:ext cx="1467900" cy="676500"/>
          </a:xfrm>
          <a:prstGeom prst="straightConnector1">
            <a:avLst/>
          </a:prstGeom>
          <a:noFill/>
          <a:ln cap="flat" cmpd="sng" w="9525">
            <a:solidFill>
              <a:srgbClr val="A8122A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4" name="Google Shape;144;p21"/>
          <p:cNvCxnSpPr/>
          <p:nvPr/>
        </p:nvCxnSpPr>
        <p:spPr>
          <a:xfrm flipH="1" rot="10800000">
            <a:off x="6777725" y="2809775"/>
            <a:ext cx="217800" cy="516000"/>
          </a:xfrm>
          <a:prstGeom prst="straightConnector1">
            <a:avLst/>
          </a:prstGeom>
          <a:noFill/>
          <a:ln cap="flat" cmpd="sng" w="9525">
            <a:solidFill>
              <a:srgbClr val="A8122A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5" name="Google Shape;145;p21"/>
          <p:cNvSpPr txBox="1"/>
          <p:nvPr/>
        </p:nvSpPr>
        <p:spPr>
          <a:xfrm>
            <a:off x="7018700" y="2248725"/>
            <a:ext cx="13371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solidFill>
                  <a:schemeClr val="dk1"/>
                </a:solidFill>
                <a:latin typeface="Merriweather Light"/>
                <a:ea typeface="Merriweather Light"/>
                <a:cs typeface="Merriweather Light"/>
                <a:sym typeface="Merriweather Light"/>
              </a:rPr>
              <a:t>Pesos del modelo (también conocidos como features)</a:t>
            </a:r>
            <a:endParaRPr i="1" sz="900">
              <a:latin typeface="Merriweather Light"/>
              <a:ea typeface="Merriweather Light"/>
              <a:cs typeface="Merriweather Light"/>
              <a:sym typeface="Merriweather Light"/>
            </a:endParaRPr>
          </a:p>
        </p:txBody>
      </p:sp>
      <p:pic>
        <p:nvPicPr>
          <p:cNvPr id="146" name="Google Shape;14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0500" y="5390025"/>
            <a:ext cx="7059100" cy="111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/>
          <p:nvPr>
            <p:ph idx="4294967295"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Regresión Lineal</a:t>
            </a:r>
            <a:endParaRPr/>
          </a:p>
        </p:txBody>
      </p:sp>
      <p:sp>
        <p:nvSpPr>
          <p:cNvPr id="152" name="Google Shape;152;p22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Modelo de r</a:t>
            </a:r>
            <a:r>
              <a:rPr lang="en">
                <a:solidFill>
                  <a:schemeClr val="lt1"/>
                </a:solidFill>
              </a:rPr>
              <a:t>egresión lineal y su función de coste</a:t>
            </a:r>
            <a:endParaRPr/>
          </a:p>
        </p:txBody>
      </p:sp>
      <p:pic>
        <p:nvPicPr>
          <p:cNvPr id="153" name="Google Shape;153;p22"/>
          <p:cNvPicPr preferRelativeResize="0"/>
          <p:nvPr/>
        </p:nvPicPr>
        <p:blipFill rotWithShape="1">
          <a:blip r:embed="rId3">
            <a:alphaModFix/>
          </a:blip>
          <a:srcRect b="0" l="5248" r="5033" t="50908"/>
          <a:stretch/>
        </p:blipFill>
        <p:spPr>
          <a:xfrm>
            <a:off x="704525" y="2568875"/>
            <a:ext cx="7348725" cy="3015776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2"/>
          <p:cNvSpPr txBox="1"/>
          <p:nvPr/>
        </p:nvSpPr>
        <p:spPr>
          <a:xfrm>
            <a:off x="1306538" y="5366675"/>
            <a:ext cx="2978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erriweather Light"/>
                <a:ea typeface="Merriweather Light"/>
                <a:cs typeface="Merriweather Light"/>
                <a:sym typeface="Merriweather Light"/>
              </a:rPr>
              <a:t>Variable independiente (x) </a:t>
            </a:r>
            <a:endParaRPr sz="1200">
              <a:latin typeface="Merriweather Light"/>
              <a:ea typeface="Merriweather Light"/>
              <a:cs typeface="Merriweather Light"/>
              <a:sym typeface="Merriweather Light"/>
            </a:endParaRPr>
          </a:p>
        </p:txBody>
      </p:sp>
      <p:sp>
        <p:nvSpPr>
          <p:cNvPr id="155" name="Google Shape;155;p22"/>
          <p:cNvSpPr txBox="1"/>
          <p:nvPr/>
        </p:nvSpPr>
        <p:spPr>
          <a:xfrm rot="-5400000">
            <a:off x="-440325" y="3892113"/>
            <a:ext cx="2270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erriweather Light"/>
                <a:ea typeface="Merriweather Light"/>
                <a:cs typeface="Merriweather Light"/>
                <a:sym typeface="Merriweather Light"/>
              </a:rPr>
              <a:t>Variable dependiente (y) </a:t>
            </a:r>
            <a:endParaRPr sz="1200">
              <a:latin typeface="Merriweather Light"/>
              <a:ea typeface="Merriweather Light"/>
              <a:cs typeface="Merriweather Light"/>
              <a:sym typeface="Merriweather Light"/>
            </a:endParaRPr>
          </a:p>
        </p:txBody>
      </p:sp>
      <p:sp>
        <p:nvSpPr>
          <p:cNvPr id="156" name="Google Shape;156;p22"/>
          <p:cNvSpPr txBox="1"/>
          <p:nvPr/>
        </p:nvSpPr>
        <p:spPr>
          <a:xfrm>
            <a:off x="5223838" y="5481425"/>
            <a:ext cx="2978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erriweather Light"/>
                <a:ea typeface="Merriweather Light"/>
                <a:cs typeface="Merriweather Light"/>
                <a:sym typeface="Merriweather Light"/>
              </a:rPr>
              <a:t>Variables independientes (x1 y x2) </a:t>
            </a:r>
            <a:endParaRPr sz="1200">
              <a:latin typeface="Merriweather Light"/>
              <a:ea typeface="Merriweather Light"/>
              <a:cs typeface="Merriweather Light"/>
              <a:sym typeface="Merriweather Light"/>
            </a:endParaRPr>
          </a:p>
        </p:txBody>
      </p:sp>
      <p:sp>
        <p:nvSpPr>
          <p:cNvPr id="157" name="Google Shape;157;p22"/>
          <p:cNvSpPr txBox="1"/>
          <p:nvPr/>
        </p:nvSpPr>
        <p:spPr>
          <a:xfrm>
            <a:off x="5435688" y="2122975"/>
            <a:ext cx="2978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erriweather Light"/>
                <a:ea typeface="Merriweather Light"/>
                <a:cs typeface="Merriweather Light"/>
                <a:sym typeface="Merriweather Light"/>
              </a:rPr>
              <a:t>Variable dependiente (y) </a:t>
            </a:r>
            <a:endParaRPr sz="1200">
              <a:latin typeface="Merriweather Light"/>
              <a:ea typeface="Merriweather Light"/>
              <a:cs typeface="Merriweather Light"/>
              <a:sym typeface="Merriweather Light"/>
            </a:endParaRPr>
          </a:p>
        </p:txBody>
      </p:sp>
      <p:cxnSp>
        <p:nvCxnSpPr>
          <p:cNvPr id="158" name="Google Shape;158;p22"/>
          <p:cNvCxnSpPr/>
          <p:nvPr/>
        </p:nvCxnSpPr>
        <p:spPr>
          <a:xfrm>
            <a:off x="4313900" y="3245525"/>
            <a:ext cx="45900" cy="607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9" name="Google Shape;159;p22"/>
          <p:cNvCxnSpPr/>
          <p:nvPr/>
        </p:nvCxnSpPr>
        <p:spPr>
          <a:xfrm rot="10800000">
            <a:off x="4646450" y="4185900"/>
            <a:ext cx="951900" cy="149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0" name="Google Shape;160;p22"/>
          <p:cNvSpPr txBox="1"/>
          <p:nvPr/>
        </p:nvSpPr>
        <p:spPr>
          <a:xfrm>
            <a:off x="3568450" y="3825450"/>
            <a:ext cx="1655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solidFill>
                  <a:srgbClr val="FF9900"/>
                </a:solidFill>
                <a:latin typeface="Merriweather"/>
                <a:ea typeface="Merriweather"/>
                <a:cs typeface="Merriweather"/>
                <a:sym typeface="Merriweather"/>
              </a:rPr>
              <a:t>Aproximación lineal</a:t>
            </a:r>
            <a:endParaRPr i="1" sz="1100">
              <a:solidFill>
                <a:srgbClr val="FF9900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3"/>
          <p:cNvSpPr txBox="1"/>
          <p:nvPr>
            <p:ph idx="4294967295"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Regresión Lineal</a:t>
            </a:r>
            <a:endParaRPr/>
          </a:p>
        </p:txBody>
      </p:sp>
      <p:sp>
        <p:nvSpPr>
          <p:cNvPr id="166" name="Google Shape;166;p23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Modelo de r</a:t>
            </a:r>
            <a:r>
              <a:rPr lang="en"/>
              <a:t>egresión logística</a:t>
            </a:r>
            <a:endParaRPr/>
          </a:p>
        </p:txBody>
      </p:sp>
      <p:sp>
        <p:nvSpPr>
          <p:cNvPr id="167" name="Google Shape;167;p23"/>
          <p:cNvSpPr txBox="1"/>
          <p:nvPr/>
        </p:nvSpPr>
        <p:spPr>
          <a:xfrm>
            <a:off x="344250" y="1806750"/>
            <a:ext cx="8455500" cy="783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Merriweather Light"/>
                <a:ea typeface="Merriweather Light"/>
                <a:cs typeface="Merriweather Light"/>
                <a:sym typeface="Merriweather Light"/>
              </a:rPr>
              <a:t>A diferencia de la regresión lineal, el output de este tipo de modelos es una categoría binaria.</a:t>
            </a:r>
            <a:endParaRPr sz="1700">
              <a:latin typeface="Merriweather Light"/>
              <a:ea typeface="Merriweather Light"/>
              <a:cs typeface="Merriweather Light"/>
              <a:sym typeface="Merriweather Light"/>
            </a:endParaRPr>
          </a:p>
        </p:txBody>
      </p:sp>
      <p:pic>
        <p:nvPicPr>
          <p:cNvPr id="168" name="Google Shape;168;p23"/>
          <p:cNvPicPr preferRelativeResize="0"/>
          <p:nvPr/>
        </p:nvPicPr>
        <p:blipFill rotWithShape="1">
          <a:blip r:embed="rId3">
            <a:alphaModFix/>
          </a:blip>
          <a:srcRect b="0" l="5383" r="0" t="0"/>
          <a:stretch/>
        </p:blipFill>
        <p:spPr>
          <a:xfrm>
            <a:off x="458725" y="2742750"/>
            <a:ext cx="4701975" cy="34584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9" name="Google Shape;169;p23"/>
          <p:cNvCxnSpPr/>
          <p:nvPr/>
        </p:nvCxnSpPr>
        <p:spPr>
          <a:xfrm flipH="1" rot="10800000">
            <a:off x="4082700" y="2614725"/>
            <a:ext cx="665100" cy="195000"/>
          </a:xfrm>
          <a:prstGeom prst="straightConnector1">
            <a:avLst/>
          </a:prstGeom>
          <a:noFill/>
          <a:ln cap="flat" cmpd="sng" w="9525">
            <a:solidFill>
              <a:srgbClr val="A8122A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0" name="Google Shape;170;p23"/>
          <p:cNvSpPr txBox="1"/>
          <p:nvPr/>
        </p:nvSpPr>
        <p:spPr>
          <a:xfrm>
            <a:off x="4747800" y="2342550"/>
            <a:ext cx="248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erriweather Light"/>
                <a:ea typeface="Merriweather Light"/>
                <a:cs typeface="Merriweather Light"/>
                <a:sym typeface="Merriweather Light"/>
              </a:rPr>
              <a:t>Observaciones Categoría 1</a:t>
            </a:r>
            <a:endParaRPr>
              <a:latin typeface="Merriweather Light"/>
              <a:ea typeface="Merriweather Light"/>
              <a:cs typeface="Merriweather Light"/>
              <a:sym typeface="Merriweather Light"/>
            </a:endParaRPr>
          </a:p>
        </p:txBody>
      </p:sp>
      <p:cxnSp>
        <p:nvCxnSpPr>
          <p:cNvPr id="171" name="Google Shape;171;p23"/>
          <p:cNvCxnSpPr>
            <a:endCxn id="172" idx="1"/>
          </p:cNvCxnSpPr>
          <p:nvPr/>
        </p:nvCxnSpPr>
        <p:spPr>
          <a:xfrm>
            <a:off x="2282125" y="5975075"/>
            <a:ext cx="673800" cy="524400"/>
          </a:xfrm>
          <a:prstGeom prst="straightConnector1">
            <a:avLst/>
          </a:prstGeom>
          <a:noFill/>
          <a:ln cap="flat" cmpd="sng" w="9525">
            <a:solidFill>
              <a:srgbClr val="A8122A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2" name="Google Shape;172;p23"/>
          <p:cNvSpPr txBox="1"/>
          <p:nvPr/>
        </p:nvSpPr>
        <p:spPr>
          <a:xfrm>
            <a:off x="2955925" y="6299375"/>
            <a:ext cx="248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erriweather Light"/>
                <a:ea typeface="Merriweather Light"/>
                <a:cs typeface="Merriweather Light"/>
                <a:sym typeface="Merriweather Light"/>
              </a:rPr>
              <a:t>Observaciones Categoría 2</a:t>
            </a:r>
            <a:endParaRPr>
              <a:latin typeface="Merriweather Light"/>
              <a:ea typeface="Merriweather Light"/>
              <a:cs typeface="Merriweather Light"/>
              <a:sym typeface="Merriweather Light"/>
            </a:endParaRPr>
          </a:p>
        </p:txBody>
      </p:sp>
      <p:pic>
        <p:nvPicPr>
          <p:cNvPr id="173" name="Google Shape;173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07632" y="4281474"/>
            <a:ext cx="2126917" cy="783600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3"/>
          <p:cNvSpPr txBox="1"/>
          <p:nvPr/>
        </p:nvSpPr>
        <p:spPr>
          <a:xfrm>
            <a:off x="3162588" y="3912175"/>
            <a:ext cx="1617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latin typeface="Merriweather Light"/>
                <a:ea typeface="Merriweather Light"/>
                <a:cs typeface="Merriweather Light"/>
                <a:sym typeface="Merriweather Light"/>
              </a:rPr>
              <a:t>Función sigmoide</a:t>
            </a:r>
            <a:endParaRPr i="1" sz="1200">
              <a:latin typeface="Merriweather Light"/>
              <a:ea typeface="Merriweather Light"/>
              <a:cs typeface="Merriweather Light"/>
              <a:sym typeface="Merriweather Light"/>
            </a:endParaRPr>
          </a:p>
        </p:txBody>
      </p:sp>
      <p:sp>
        <p:nvSpPr>
          <p:cNvPr id="175" name="Google Shape;175;p23"/>
          <p:cNvSpPr txBox="1"/>
          <p:nvPr/>
        </p:nvSpPr>
        <p:spPr>
          <a:xfrm>
            <a:off x="2092875" y="6499350"/>
            <a:ext cx="6972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999999"/>
                </a:solidFill>
                <a:latin typeface="Merriweather Light"/>
                <a:ea typeface="Merriweather Light"/>
                <a:cs typeface="Merriweather Light"/>
                <a:sym typeface="Merriweather Light"/>
              </a:rPr>
              <a:t>Imagen:  </a:t>
            </a:r>
            <a:r>
              <a:rPr lang="en" sz="900">
                <a:solidFill>
                  <a:srgbClr val="999999"/>
                </a:solidFill>
                <a:latin typeface="Merriweather Light"/>
                <a:ea typeface="Merriweather Light"/>
                <a:cs typeface="Merriweather Light"/>
                <a:sym typeface="Merriweather Light"/>
              </a:rPr>
              <a:t>https://amalaj7.medium.com/logistic-regression-eb2903251107</a:t>
            </a:r>
            <a:endParaRPr sz="900">
              <a:solidFill>
                <a:srgbClr val="999999"/>
              </a:solidFill>
              <a:latin typeface="Merriweather Light"/>
              <a:ea typeface="Merriweather Light"/>
              <a:cs typeface="Merriweather Light"/>
              <a:sym typeface="Merriweather Light"/>
            </a:endParaRPr>
          </a:p>
        </p:txBody>
      </p:sp>
      <p:sp>
        <p:nvSpPr>
          <p:cNvPr id="176" name="Google Shape;176;p23"/>
          <p:cNvSpPr txBox="1"/>
          <p:nvPr/>
        </p:nvSpPr>
        <p:spPr>
          <a:xfrm>
            <a:off x="5218050" y="3016550"/>
            <a:ext cx="3846900" cy="928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Merriweather Light"/>
                <a:ea typeface="Merriweather Light"/>
                <a:cs typeface="Merriweather Light"/>
                <a:sym typeface="Merriweather Light"/>
              </a:rPr>
              <a:t>El modelo de </a:t>
            </a:r>
            <a:r>
              <a:rPr b="1" i="1" lang="en" sz="1700">
                <a:solidFill>
                  <a:srgbClr val="FF9900"/>
                </a:solidFill>
                <a:latin typeface="Merriweather"/>
                <a:ea typeface="Merriweather"/>
                <a:cs typeface="Merriweather"/>
                <a:sym typeface="Merriweather"/>
              </a:rPr>
              <a:t>Regresión </a:t>
            </a:r>
            <a:r>
              <a:rPr b="1" i="1" lang="en" sz="1700">
                <a:solidFill>
                  <a:srgbClr val="FF9900"/>
                </a:solidFill>
                <a:latin typeface="Merriweather"/>
                <a:ea typeface="Merriweather"/>
                <a:cs typeface="Merriweather"/>
                <a:sym typeface="Merriweather"/>
              </a:rPr>
              <a:t>Logística</a:t>
            </a:r>
            <a:r>
              <a:rPr lang="en" sz="1700">
                <a:latin typeface="Merriweather Light"/>
                <a:ea typeface="Merriweather Light"/>
                <a:cs typeface="Merriweather Light"/>
                <a:sym typeface="Merriweather Light"/>
              </a:rPr>
              <a:t> se define como:</a:t>
            </a:r>
            <a:endParaRPr sz="1700">
              <a:latin typeface="Merriweather Light"/>
              <a:ea typeface="Merriweather Light"/>
              <a:cs typeface="Merriweather Light"/>
              <a:sym typeface="Merriweather Light"/>
            </a:endParaRPr>
          </a:p>
        </p:txBody>
      </p:sp>
      <p:pic>
        <p:nvPicPr>
          <p:cNvPr id="177" name="Google Shape;177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60692" y="3704750"/>
            <a:ext cx="3539975" cy="85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88051" y="5336175"/>
            <a:ext cx="2482800" cy="808082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3"/>
          <p:cNvSpPr txBox="1"/>
          <p:nvPr/>
        </p:nvSpPr>
        <p:spPr>
          <a:xfrm>
            <a:off x="5308900" y="4710450"/>
            <a:ext cx="3000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Merriweather Light"/>
                <a:ea typeface="Merriweather Light"/>
                <a:cs typeface="Merriweather Light"/>
                <a:sym typeface="Merriweather Light"/>
              </a:rPr>
              <a:t>y está asociado a</a:t>
            </a:r>
            <a:endParaRPr sz="1700">
              <a:solidFill>
                <a:schemeClr val="dk1"/>
              </a:solidFill>
              <a:latin typeface="Merriweather Light"/>
              <a:ea typeface="Merriweather Light"/>
              <a:cs typeface="Merriweather Light"/>
              <a:sym typeface="Merriweather Ligh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4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Error de los modelos: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Regresión lineal vs. Regresión Logística</a:t>
            </a:r>
            <a:endParaRPr/>
          </a:p>
        </p:txBody>
      </p:sp>
      <p:pic>
        <p:nvPicPr>
          <p:cNvPr id="185" name="Google Shape;18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8100" y="2287200"/>
            <a:ext cx="4373049" cy="353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8925" y="2321663"/>
            <a:ext cx="4200751" cy="3464925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4"/>
          <p:cNvSpPr txBox="1"/>
          <p:nvPr/>
        </p:nvSpPr>
        <p:spPr>
          <a:xfrm>
            <a:off x="2092875" y="6499350"/>
            <a:ext cx="6972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999999"/>
                </a:solidFill>
                <a:latin typeface="Merriweather Light"/>
                <a:ea typeface="Merriweather Light"/>
                <a:cs typeface="Merriweather Light"/>
                <a:sym typeface="Merriweather Light"/>
              </a:rPr>
              <a:t>Imágenes</a:t>
            </a:r>
            <a:r>
              <a:rPr lang="en" sz="900">
                <a:solidFill>
                  <a:srgbClr val="999999"/>
                </a:solidFill>
                <a:latin typeface="Merriweather Light"/>
                <a:ea typeface="Merriweather Light"/>
                <a:cs typeface="Merriweather Light"/>
                <a:sym typeface="Merriweather Light"/>
              </a:rPr>
              <a:t>:  </a:t>
            </a:r>
            <a:r>
              <a:rPr lang="en" sz="900">
                <a:solidFill>
                  <a:srgbClr val="999999"/>
                </a:solidFill>
                <a:latin typeface="Merriweather Light"/>
                <a:ea typeface="Merriweather Light"/>
                <a:cs typeface="Merriweather Light"/>
                <a:sym typeface="Merriweather Light"/>
              </a:rPr>
              <a:t>https://dchandra.com/machine%20learning/statistics/2019/01/07/Logistic-regression-from-scratch.html</a:t>
            </a:r>
            <a:endParaRPr sz="900">
              <a:solidFill>
                <a:srgbClr val="999999"/>
              </a:solidFill>
              <a:latin typeface="Merriweather Light"/>
              <a:ea typeface="Merriweather Light"/>
              <a:cs typeface="Merriweather Light"/>
              <a:sym typeface="Merriweather Light"/>
            </a:endParaRPr>
          </a:p>
        </p:txBody>
      </p:sp>
      <p:sp>
        <p:nvSpPr>
          <p:cNvPr id="188" name="Google Shape;188;p24"/>
          <p:cNvSpPr txBox="1"/>
          <p:nvPr/>
        </p:nvSpPr>
        <p:spPr>
          <a:xfrm>
            <a:off x="3141425" y="1856100"/>
            <a:ext cx="300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Error cuadrático medio</a:t>
            </a:r>
            <a:endParaRPr sz="16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89" name="Google Shape;189;p24"/>
          <p:cNvSpPr txBox="1"/>
          <p:nvPr/>
        </p:nvSpPr>
        <p:spPr>
          <a:xfrm>
            <a:off x="1142850" y="5944650"/>
            <a:ext cx="300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Regresión Lineal</a:t>
            </a:r>
            <a:endParaRPr sz="16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90" name="Google Shape;190;p24"/>
          <p:cNvSpPr txBox="1"/>
          <p:nvPr/>
        </p:nvSpPr>
        <p:spPr>
          <a:xfrm>
            <a:off x="5625125" y="5927400"/>
            <a:ext cx="300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Regresión logística</a:t>
            </a:r>
            <a:endParaRPr sz="16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5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Error de los modelos: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Regresión lineal vs. Regresión Logística</a:t>
            </a:r>
            <a:endParaRPr/>
          </a:p>
        </p:txBody>
      </p:sp>
      <p:pic>
        <p:nvPicPr>
          <p:cNvPr id="196" name="Google Shape;19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8100" y="2287200"/>
            <a:ext cx="4373049" cy="353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8925" y="2321663"/>
            <a:ext cx="4200751" cy="3464925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25"/>
          <p:cNvSpPr txBox="1"/>
          <p:nvPr/>
        </p:nvSpPr>
        <p:spPr>
          <a:xfrm>
            <a:off x="2092875" y="6499350"/>
            <a:ext cx="6972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999999"/>
                </a:solidFill>
                <a:latin typeface="Merriweather Light"/>
                <a:ea typeface="Merriweather Light"/>
                <a:cs typeface="Merriweather Light"/>
                <a:sym typeface="Merriweather Light"/>
              </a:rPr>
              <a:t>Imágenes:  https://dchandra.com/machine%20learning/statistics/2019/01/07/Logistic-regression-from-scratch.html</a:t>
            </a:r>
            <a:endParaRPr sz="900">
              <a:solidFill>
                <a:srgbClr val="999999"/>
              </a:solidFill>
              <a:latin typeface="Merriweather Light"/>
              <a:ea typeface="Merriweather Light"/>
              <a:cs typeface="Merriweather Light"/>
              <a:sym typeface="Merriweather Light"/>
            </a:endParaRPr>
          </a:p>
        </p:txBody>
      </p:sp>
      <p:sp>
        <p:nvSpPr>
          <p:cNvPr id="199" name="Google Shape;199;p25"/>
          <p:cNvSpPr txBox="1"/>
          <p:nvPr/>
        </p:nvSpPr>
        <p:spPr>
          <a:xfrm>
            <a:off x="3141425" y="1856100"/>
            <a:ext cx="300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Error cuadrático medio</a:t>
            </a:r>
            <a:endParaRPr sz="16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00" name="Google Shape;200;p25"/>
          <p:cNvSpPr txBox="1"/>
          <p:nvPr/>
        </p:nvSpPr>
        <p:spPr>
          <a:xfrm>
            <a:off x="1142850" y="5944650"/>
            <a:ext cx="300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Regresión Lineal</a:t>
            </a:r>
            <a:endParaRPr sz="16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01" name="Google Shape;201;p25"/>
          <p:cNvSpPr txBox="1"/>
          <p:nvPr/>
        </p:nvSpPr>
        <p:spPr>
          <a:xfrm>
            <a:off x="5625125" y="5927400"/>
            <a:ext cx="300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Regresión logística</a:t>
            </a:r>
            <a:endParaRPr sz="16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202" name="Google Shape;202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08975" y="2860525"/>
            <a:ext cx="1480550" cy="148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92575" y="2950575"/>
            <a:ext cx="2313450" cy="231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6"/>
          <p:cNvSpPr txBox="1"/>
          <p:nvPr>
            <p:ph idx="4294967295"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Regresión Lineal</a:t>
            </a:r>
            <a:endParaRPr/>
          </a:p>
        </p:txBody>
      </p:sp>
      <p:sp>
        <p:nvSpPr>
          <p:cNvPr id="209" name="Google Shape;209;p26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Función de coste en r</a:t>
            </a:r>
            <a:r>
              <a:rPr lang="en"/>
              <a:t>egresión logística: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Estimador de máxima verosimilitud</a:t>
            </a:r>
            <a:endParaRPr b="1"/>
          </a:p>
        </p:txBody>
      </p:sp>
      <p:pic>
        <p:nvPicPr>
          <p:cNvPr id="210" name="Google Shape;210;p26"/>
          <p:cNvPicPr preferRelativeResize="0"/>
          <p:nvPr/>
        </p:nvPicPr>
        <p:blipFill rotWithShape="1">
          <a:blip r:embed="rId3">
            <a:alphaModFix/>
          </a:blip>
          <a:srcRect b="16170" l="1751" r="1461" t="67146"/>
          <a:stretch/>
        </p:blipFill>
        <p:spPr>
          <a:xfrm>
            <a:off x="466775" y="5271375"/>
            <a:ext cx="8210449" cy="1061525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26"/>
          <p:cNvSpPr txBox="1"/>
          <p:nvPr/>
        </p:nvSpPr>
        <p:spPr>
          <a:xfrm>
            <a:off x="279363" y="3058775"/>
            <a:ext cx="8296800" cy="58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700">
                <a:latin typeface="Merriweather Light"/>
                <a:ea typeface="Merriweather Light"/>
                <a:cs typeface="Merriweather Light"/>
                <a:sym typeface="Merriweather Light"/>
              </a:rPr>
              <a:t>Costo de una sola instancia de los datos (ejemplo de entrenamiento):</a:t>
            </a:r>
            <a:endParaRPr i="1" sz="1700">
              <a:latin typeface="Merriweather Light"/>
              <a:ea typeface="Merriweather Light"/>
              <a:cs typeface="Merriweather Light"/>
              <a:sym typeface="Merriweather Light"/>
            </a:endParaRPr>
          </a:p>
        </p:txBody>
      </p:sp>
      <p:pic>
        <p:nvPicPr>
          <p:cNvPr id="212" name="Google Shape;212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8288" y="1610350"/>
            <a:ext cx="7538925" cy="1218625"/>
          </a:xfrm>
          <a:prstGeom prst="rect">
            <a:avLst/>
          </a:prstGeom>
          <a:noFill/>
          <a:ln cap="flat" cmpd="sng" w="19050">
            <a:solidFill>
              <a:srgbClr val="A8122A"/>
            </a:solidFill>
            <a:prstDash val="dash"/>
            <a:round/>
            <a:headEnd len="sm" w="sm" type="none"/>
            <a:tailEnd len="sm" w="sm" type="none"/>
          </a:ln>
        </p:spPr>
      </p:pic>
      <p:pic>
        <p:nvPicPr>
          <p:cNvPr id="213" name="Google Shape;213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13826" y="3558150"/>
            <a:ext cx="7116349" cy="1287300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26"/>
          <p:cNvSpPr txBox="1"/>
          <p:nvPr/>
        </p:nvSpPr>
        <p:spPr>
          <a:xfrm>
            <a:off x="279350" y="4845450"/>
            <a:ext cx="1690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700">
                <a:solidFill>
                  <a:schemeClr val="dk1"/>
                </a:solidFill>
                <a:latin typeface="Merriweather Light"/>
                <a:ea typeface="Merriweather Light"/>
                <a:cs typeface="Merriweather Light"/>
                <a:sym typeface="Merriweather Light"/>
              </a:rPr>
              <a:t>entonces</a:t>
            </a:r>
            <a:endParaRPr i="1" sz="1700">
              <a:latin typeface="Merriweather Light"/>
              <a:ea typeface="Merriweather Light"/>
              <a:cs typeface="Merriweather Light"/>
              <a:sym typeface="Merriweather Ligh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7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Función de coste en regresión logística:</a:t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Estimador de máxima verosimilitud</a:t>
            </a:r>
            <a:endParaRPr/>
          </a:p>
        </p:txBody>
      </p:sp>
      <p:pic>
        <p:nvPicPr>
          <p:cNvPr id="220" name="Google Shape;22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6100" y="1929050"/>
            <a:ext cx="8319776" cy="4103326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27"/>
          <p:cNvSpPr txBox="1"/>
          <p:nvPr/>
        </p:nvSpPr>
        <p:spPr>
          <a:xfrm>
            <a:off x="2092875" y="6499350"/>
            <a:ext cx="6972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999999"/>
                </a:solidFill>
                <a:latin typeface="Merriweather Light"/>
                <a:ea typeface="Merriweather Light"/>
                <a:cs typeface="Merriweather Light"/>
                <a:sym typeface="Merriweather Light"/>
              </a:rPr>
              <a:t>Imagen:  https://dchandra.com/machine%20learning/statistics/2019/01/07/Logistic-regression-from-scratch.html</a:t>
            </a:r>
            <a:endParaRPr sz="900">
              <a:solidFill>
                <a:srgbClr val="999999"/>
              </a:solidFill>
              <a:latin typeface="Merriweather Light"/>
              <a:ea typeface="Merriweather Light"/>
              <a:cs typeface="Merriweather Light"/>
              <a:sym typeface="Merriweather Ligh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8"/>
          <p:cNvSpPr txBox="1"/>
          <p:nvPr>
            <p:ph type="ctrTitle"/>
          </p:nvPr>
        </p:nvSpPr>
        <p:spPr>
          <a:xfrm>
            <a:off x="685800" y="2862150"/>
            <a:ext cx="7772400" cy="113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Límite de los algoritmos lineales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9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Funciones lógicas con regresión logística</a:t>
            </a:r>
            <a:endParaRPr/>
          </a:p>
        </p:txBody>
      </p:sp>
      <p:pic>
        <p:nvPicPr>
          <p:cNvPr id="232" name="Google Shape;232;p29"/>
          <p:cNvPicPr preferRelativeResize="0"/>
          <p:nvPr/>
        </p:nvPicPr>
        <p:blipFill rotWithShape="1">
          <a:blip r:embed="rId3">
            <a:alphaModFix/>
          </a:blip>
          <a:srcRect b="4029" l="0" r="0" t="16813"/>
          <a:stretch/>
        </p:blipFill>
        <p:spPr>
          <a:xfrm>
            <a:off x="214638" y="1559900"/>
            <a:ext cx="8714726" cy="51739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0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Funciones lógicas con regresión logística</a:t>
            </a:r>
            <a:endParaRPr/>
          </a:p>
        </p:txBody>
      </p:sp>
      <p:pic>
        <p:nvPicPr>
          <p:cNvPr id="238" name="Google Shape;238;p30"/>
          <p:cNvPicPr preferRelativeResize="0"/>
          <p:nvPr/>
        </p:nvPicPr>
        <p:blipFill rotWithShape="1">
          <a:blip r:embed="rId3">
            <a:alphaModFix/>
          </a:blip>
          <a:srcRect b="4385" l="0" r="0" t="16456"/>
          <a:stretch/>
        </p:blipFill>
        <p:spPr>
          <a:xfrm>
            <a:off x="214638" y="1559900"/>
            <a:ext cx="8714726" cy="51739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3"/>
          <p:cNvSpPr txBox="1"/>
          <p:nvPr>
            <p:ph idx="4294967295" type="title"/>
          </p:nvPr>
        </p:nvSpPr>
        <p:spPr>
          <a:xfrm>
            <a:off x="1810300" y="742400"/>
            <a:ext cx="5523600" cy="63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also split your content</a:t>
            </a:r>
            <a:endParaRPr/>
          </a:p>
        </p:txBody>
      </p:sp>
      <p:sp>
        <p:nvSpPr>
          <p:cNvPr id="64" name="Google Shape;64;p13"/>
          <p:cNvSpPr txBox="1"/>
          <p:nvPr>
            <p:ph idx="2" type="body"/>
          </p:nvPr>
        </p:nvSpPr>
        <p:spPr>
          <a:xfrm>
            <a:off x="410800" y="1783275"/>
            <a:ext cx="3030300" cy="274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A8122A"/>
                </a:solidFill>
                <a:latin typeface="Merriweather"/>
                <a:ea typeface="Merriweather"/>
                <a:cs typeface="Merriweather"/>
                <a:sym typeface="Merriweather"/>
              </a:rPr>
              <a:t>Mauricio Mazuecos</a:t>
            </a:r>
            <a:endParaRPr b="1" sz="20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600">
                <a:latin typeface="Merriweather Light"/>
                <a:ea typeface="Merriweather Light"/>
                <a:cs typeface="Merriweather Light"/>
                <a:sym typeface="Merriweather Light"/>
              </a:rPr>
              <a:t>Lic en Ciencias de la Computación. </a:t>
            </a:r>
            <a:endParaRPr sz="1600">
              <a:latin typeface="Merriweather Light"/>
              <a:ea typeface="Merriweather Light"/>
              <a:cs typeface="Merriweather Light"/>
              <a:sym typeface="Merriweather Light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>
                <a:latin typeface="Merriweather Light"/>
                <a:ea typeface="Merriweather Light"/>
                <a:cs typeface="Merriweather Light"/>
                <a:sym typeface="Merriweather Light"/>
              </a:rPr>
              <a:t>Doctorando en Ciencias de la Computación en FAMAF.</a:t>
            </a:r>
            <a:endParaRPr sz="1600">
              <a:latin typeface="Merriweather Light"/>
              <a:ea typeface="Merriweather Light"/>
              <a:cs typeface="Merriweather Light"/>
              <a:sym typeface="Merriweather Light"/>
            </a:endParaRPr>
          </a:p>
        </p:txBody>
      </p:sp>
      <p:sp>
        <p:nvSpPr>
          <p:cNvPr id="65" name="Google Shape;65;p13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Profesores</a:t>
            </a:r>
            <a:endParaRPr/>
          </a:p>
        </p:txBody>
      </p:sp>
      <p:pic>
        <p:nvPicPr>
          <p:cNvPr id="66" name="Google Shape;66;p13"/>
          <p:cNvPicPr preferRelativeResize="0"/>
          <p:nvPr/>
        </p:nvPicPr>
        <p:blipFill rotWithShape="1">
          <a:blip r:embed="rId3">
            <a:alphaModFix/>
          </a:blip>
          <a:srcRect b="25265" l="5619" r="5325" t="25047"/>
          <a:stretch/>
        </p:blipFill>
        <p:spPr>
          <a:xfrm>
            <a:off x="603925" y="5552655"/>
            <a:ext cx="5523599" cy="996995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3"/>
          <p:cNvSpPr txBox="1"/>
          <p:nvPr/>
        </p:nvSpPr>
        <p:spPr>
          <a:xfrm>
            <a:off x="6633900" y="5770688"/>
            <a:ext cx="2126700" cy="8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Merriweather Light"/>
                <a:ea typeface="Merriweather Light"/>
                <a:cs typeface="Merriweather Light"/>
                <a:sym typeface="Merriweather Light"/>
              </a:rPr>
              <a:t>This work by Cristian Cardellino, Milagro Teruel, Mauricio Mazuecos and Johanna Frau is licensed under a</a:t>
            </a:r>
            <a:r>
              <a:rPr lang="en" sz="900">
                <a:solidFill>
                  <a:schemeClr val="dk1"/>
                </a:solidFill>
                <a:uFill>
                  <a:noFill/>
                </a:uFill>
                <a:latin typeface="Merriweather Light"/>
                <a:ea typeface="Merriweather Light"/>
                <a:cs typeface="Merriweather Light"/>
                <a:sym typeface="Merriweather Ligh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" sz="900" u="sng">
                <a:solidFill>
                  <a:schemeClr val="hlink"/>
                </a:solidFill>
                <a:latin typeface="Merriweather Light"/>
                <a:ea typeface="Merriweather Light"/>
                <a:cs typeface="Merriweather Light"/>
                <a:sym typeface="Merriweather Light"/>
                <a:hlinkClick r:id="rId5"/>
              </a:rPr>
              <a:t>Creative Commons Attribution 4.0 International License</a:t>
            </a:r>
            <a:r>
              <a:rPr lang="en" sz="900">
                <a:solidFill>
                  <a:schemeClr val="dk1"/>
                </a:solidFill>
                <a:latin typeface="Merriweather Light"/>
                <a:ea typeface="Merriweather Light"/>
                <a:cs typeface="Merriweather Light"/>
                <a:sym typeface="Merriweather Light"/>
              </a:rPr>
              <a:t>.</a:t>
            </a:r>
            <a:endParaRPr sz="900">
              <a:latin typeface="Merriweather Light"/>
              <a:ea typeface="Merriweather Light"/>
              <a:cs typeface="Merriweather Light"/>
              <a:sym typeface="Merriweather Light"/>
            </a:endParaRPr>
          </a:p>
        </p:txBody>
      </p:sp>
      <p:pic>
        <p:nvPicPr>
          <p:cNvPr id="68" name="Google Shape;68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78200" y="5475400"/>
            <a:ext cx="838200" cy="295275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3"/>
          <p:cNvSpPr txBox="1"/>
          <p:nvPr>
            <p:ph idx="2" type="body"/>
          </p:nvPr>
        </p:nvSpPr>
        <p:spPr>
          <a:xfrm>
            <a:off x="4795200" y="1829650"/>
            <a:ext cx="2273400" cy="195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A8122A"/>
                </a:solidFill>
                <a:latin typeface="Merriweather"/>
                <a:ea typeface="Merriweather"/>
                <a:cs typeface="Merriweather"/>
                <a:sym typeface="Merriweather"/>
              </a:rPr>
              <a:t>Johanna Frau</a:t>
            </a:r>
            <a:endParaRPr b="1" sz="2000">
              <a:solidFill>
                <a:srgbClr val="A8122A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600">
                <a:latin typeface="Merriweather Light"/>
                <a:ea typeface="Merriweather Light"/>
                <a:cs typeface="Merriweather Light"/>
                <a:sym typeface="Merriweather Light"/>
              </a:rPr>
              <a:t>Dra en Matemática.</a:t>
            </a:r>
            <a:endParaRPr sz="1600">
              <a:latin typeface="Merriweather Light"/>
              <a:ea typeface="Merriweather Light"/>
              <a:cs typeface="Merriweather Light"/>
              <a:sym typeface="Merriweather Light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>
                <a:latin typeface="Merriweather Light"/>
                <a:ea typeface="Merriweather Light"/>
                <a:cs typeface="Merriweather Light"/>
                <a:sym typeface="Merriweather Light"/>
              </a:rPr>
              <a:t>Data Scientist en Mercado Libre.</a:t>
            </a:r>
            <a:endParaRPr sz="1600">
              <a:latin typeface="Merriweather Light"/>
              <a:ea typeface="Merriweather Light"/>
              <a:cs typeface="Merriweather Light"/>
              <a:sym typeface="Merriweather Light"/>
            </a:endParaRPr>
          </a:p>
        </p:txBody>
      </p:sp>
      <p:pic>
        <p:nvPicPr>
          <p:cNvPr id="70" name="Google Shape;70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333800" y="1829650"/>
            <a:ext cx="1395449" cy="1864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3"/>
          <p:cNvPicPr preferRelativeResize="0"/>
          <p:nvPr/>
        </p:nvPicPr>
        <p:blipFill rotWithShape="1">
          <a:blip r:embed="rId8">
            <a:alphaModFix/>
          </a:blip>
          <a:srcRect b="18913" l="5787" r="51970" t="17469"/>
          <a:stretch/>
        </p:blipFill>
        <p:spPr>
          <a:xfrm>
            <a:off x="2527092" y="4129000"/>
            <a:ext cx="1677261" cy="142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163750" y="1831369"/>
            <a:ext cx="1395451" cy="18606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03917" y="4051747"/>
            <a:ext cx="1348175" cy="1423645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3"/>
          <p:cNvSpPr txBox="1"/>
          <p:nvPr/>
        </p:nvSpPr>
        <p:spPr>
          <a:xfrm>
            <a:off x="4289150" y="4367625"/>
            <a:ext cx="4595100" cy="8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22222"/>
                </a:solidFill>
                <a:latin typeface="Merriweather Light"/>
                <a:ea typeface="Merriweather Light"/>
                <a:cs typeface="Merriweather Light"/>
                <a:sym typeface="Merriweather Light"/>
              </a:rPr>
              <a:t>Contacto:</a:t>
            </a:r>
            <a:endParaRPr sz="1200">
              <a:solidFill>
                <a:srgbClr val="222222"/>
              </a:solidFill>
              <a:latin typeface="Merriweather Light"/>
              <a:ea typeface="Merriweather Light"/>
              <a:cs typeface="Merriweather Light"/>
              <a:sym typeface="Merriweather Light"/>
            </a:endParaRPr>
          </a:p>
          <a:p>
            <a:pPr indent="-304800" lvl="0" marL="457200" rtl="0" algn="l">
              <a:spcBef>
                <a:spcPts val="600"/>
              </a:spcBef>
              <a:spcAft>
                <a:spcPts val="0"/>
              </a:spcAft>
              <a:buClr>
                <a:srgbClr val="222222"/>
              </a:buClr>
              <a:buSzPts val="1200"/>
              <a:buFont typeface="Merriweather Light"/>
              <a:buChar char="●"/>
            </a:pPr>
            <a:r>
              <a:rPr lang="en" sz="1200">
                <a:solidFill>
                  <a:srgbClr val="222222"/>
                </a:solidFill>
                <a:latin typeface="Merriweather Light"/>
                <a:ea typeface="Merriweather Light"/>
                <a:cs typeface="Merriweather Light"/>
                <a:sym typeface="Merriweather Light"/>
              </a:rPr>
              <a:t>johannafrau18@gmail.com   [</a:t>
            </a:r>
            <a:r>
              <a:rPr lang="en" sz="1200" u="sng">
                <a:solidFill>
                  <a:schemeClr val="hlink"/>
                </a:solidFill>
                <a:latin typeface="Merriweather Light"/>
                <a:ea typeface="Merriweather Light"/>
                <a:cs typeface="Merriweather Light"/>
                <a:sym typeface="Merriweather Light"/>
                <a:hlinkClick r:id="rId11"/>
              </a:rPr>
              <a:t>Linkedin</a:t>
            </a:r>
            <a:r>
              <a:rPr lang="en" sz="1200">
                <a:solidFill>
                  <a:srgbClr val="222222"/>
                </a:solidFill>
                <a:latin typeface="Merriweather Light"/>
                <a:ea typeface="Merriweather Light"/>
                <a:cs typeface="Merriweather Light"/>
                <a:sym typeface="Merriweather Light"/>
              </a:rPr>
              <a:t>]</a:t>
            </a:r>
            <a:endParaRPr sz="1200">
              <a:solidFill>
                <a:srgbClr val="222222"/>
              </a:solidFill>
              <a:latin typeface="Merriweather Light"/>
              <a:ea typeface="Merriweather Light"/>
              <a:cs typeface="Merriweather Light"/>
              <a:sym typeface="Merriweather Ligh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200"/>
              <a:buFont typeface="Merriweather Light"/>
              <a:buChar char="●"/>
            </a:pPr>
            <a:r>
              <a:rPr lang="en" sz="1200">
                <a:solidFill>
                  <a:srgbClr val="222222"/>
                </a:solidFill>
                <a:latin typeface="Merriweather Light"/>
                <a:ea typeface="Merriweather Light"/>
                <a:cs typeface="Merriweather Light"/>
                <a:sym typeface="Merriweather Light"/>
              </a:rPr>
              <a:t>mmazuecos@mi.unc.edu.ar [</a:t>
            </a:r>
            <a:r>
              <a:rPr lang="en" sz="1200" u="sng">
                <a:solidFill>
                  <a:schemeClr val="hlink"/>
                </a:solidFill>
                <a:latin typeface="Merriweather Light"/>
                <a:ea typeface="Merriweather Light"/>
                <a:cs typeface="Merriweather Light"/>
                <a:sym typeface="Merriweather Light"/>
                <a:hlinkClick r:id="rId12"/>
              </a:rPr>
              <a:t>Linkedin</a:t>
            </a:r>
            <a:r>
              <a:rPr lang="en" sz="1200">
                <a:solidFill>
                  <a:srgbClr val="222222"/>
                </a:solidFill>
                <a:latin typeface="Merriweather Light"/>
                <a:ea typeface="Merriweather Light"/>
                <a:cs typeface="Merriweather Light"/>
                <a:sym typeface="Merriweather Light"/>
              </a:rPr>
              <a:t>]</a:t>
            </a:r>
            <a:endParaRPr sz="1200">
              <a:solidFill>
                <a:srgbClr val="222222"/>
              </a:solidFill>
              <a:latin typeface="Merriweather Light"/>
              <a:ea typeface="Merriweather Light"/>
              <a:cs typeface="Merriweather Light"/>
              <a:sym typeface="Merriweather Ligh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1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¿Cómo representar el XOR (OR exclusivo)?</a:t>
            </a:r>
            <a:endParaRPr/>
          </a:p>
        </p:txBody>
      </p:sp>
      <p:pic>
        <p:nvPicPr>
          <p:cNvPr id="244" name="Google Shape;24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275" y="2516699"/>
            <a:ext cx="3881025" cy="306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86100" y="1979763"/>
            <a:ext cx="4757900" cy="41431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2"/>
          <p:cNvSpPr txBox="1"/>
          <p:nvPr>
            <p:ph type="ctrTitle"/>
          </p:nvPr>
        </p:nvSpPr>
        <p:spPr>
          <a:xfrm>
            <a:off x="685800" y="2862150"/>
            <a:ext cx="7772400" cy="113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Redes neuronales artificiales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3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Red neuronal artificial</a:t>
            </a:r>
            <a:endParaRPr/>
          </a:p>
        </p:txBody>
      </p:sp>
      <p:pic>
        <p:nvPicPr>
          <p:cNvPr id="256" name="Google Shape;256;p33"/>
          <p:cNvPicPr preferRelativeResize="0"/>
          <p:nvPr/>
        </p:nvPicPr>
        <p:blipFill rotWithShape="1">
          <a:blip r:embed="rId3">
            <a:alphaModFix/>
          </a:blip>
          <a:srcRect b="6463" l="2648" r="10236" t="20421"/>
          <a:stretch/>
        </p:blipFill>
        <p:spPr>
          <a:xfrm>
            <a:off x="438188" y="1537980"/>
            <a:ext cx="8267625" cy="5204326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33"/>
          <p:cNvSpPr txBox="1"/>
          <p:nvPr/>
        </p:nvSpPr>
        <p:spPr>
          <a:xfrm>
            <a:off x="5962825" y="1537975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También llamadas (Deep) Feed Forward Neural Networks.</a:t>
            </a:r>
            <a:endParaRPr i="1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4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Red neuronal artificial</a:t>
            </a:r>
            <a:endParaRPr/>
          </a:p>
        </p:txBody>
      </p:sp>
      <p:sp>
        <p:nvSpPr>
          <p:cNvPr id="263" name="Google Shape;263;p34"/>
          <p:cNvSpPr txBox="1"/>
          <p:nvPr/>
        </p:nvSpPr>
        <p:spPr>
          <a:xfrm>
            <a:off x="641250" y="1817325"/>
            <a:ext cx="8144400" cy="10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erriweather"/>
              <a:buChar char="●"/>
            </a:pPr>
            <a:r>
              <a:rPr lang="en" sz="1900">
                <a:solidFill>
                  <a:schemeClr val="dk1"/>
                </a:solidFill>
                <a:latin typeface="Merriweather Light"/>
                <a:ea typeface="Merriweather Light"/>
                <a:cs typeface="Merriweather Light"/>
                <a:sym typeface="Merriweather Light"/>
              </a:rPr>
              <a:t>Cada una de las capas (</a:t>
            </a:r>
            <a:r>
              <a:rPr lang="en" sz="1900">
                <a:solidFill>
                  <a:srgbClr val="A8122A"/>
                </a:solidFill>
                <a:latin typeface="Merriweather Light"/>
                <a:ea typeface="Merriweather Light"/>
                <a:cs typeface="Merriweather Light"/>
                <a:sym typeface="Merriweather Light"/>
              </a:rPr>
              <a:t>layers</a:t>
            </a:r>
            <a:r>
              <a:rPr lang="en" sz="1900">
                <a:solidFill>
                  <a:schemeClr val="dk1"/>
                </a:solidFill>
                <a:latin typeface="Merriweather Light"/>
                <a:ea typeface="Merriweather Light"/>
                <a:cs typeface="Merriweather Light"/>
                <a:sym typeface="Merriweather Light"/>
              </a:rPr>
              <a:t>) es una función, </a:t>
            </a:r>
            <a:r>
              <a:rPr lang="en" sz="1900">
                <a:solidFill>
                  <a:schemeClr val="dk1"/>
                </a:solidFill>
                <a:latin typeface="Merriweather Light"/>
                <a:ea typeface="Merriweather Light"/>
                <a:cs typeface="Merriweather Light"/>
                <a:sym typeface="Merriweather Light"/>
              </a:rPr>
              <a:t>por lo tanto </a:t>
            </a:r>
            <a:r>
              <a:rPr lang="en" sz="1900">
                <a:solidFill>
                  <a:schemeClr val="dk1"/>
                </a:solidFill>
                <a:latin typeface="Merriweather Light"/>
                <a:ea typeface="Merriweather Light"/>
                <a:cs typeface="Merriweather Light"/>
                <a:sym typeface="Merriweather Light"/>
              </a:rPr>
              <a:t>el resultado final (la función que queremos aproximar) es una composición de funciones:</a:t>
            </a:r>
            <a:endParaRPr sz="1900">
              <a:solidFill>
                <a:schemeClr val="dk1"/>
              </a:solidFill>
              <a:latin typeface="Merriweather Light"/>
              <a:ea typeface="Merriweather Light"/>
              <a:cs typeface="Merriweather Light"/>
              <a:sym typeface="Merriweather Light"/>
            </a:endParaRPr>
          </a:p>
        </p:txBody>
      </p:sp>
      <p:pic>
        <p:nvPicPr>
          <p:cNvPr id="264" name="Google Shape;264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31597" y="3068500"/>
            <a:ext cx="3901138" cy="840488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34"/>
          <p:cNvSpPr txBox="1"/>
          <p:nvPr/>
        </p:nvSpPr>
        <p:spPr>
          <a:xfrm>
            <a:off x="562725" y="4235950"/>
            <a:ext cx="8144400" cy="19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erriweather"/>
              <a:buChar char="●"/>
            </a:pPr>
            <a:r>
              <a:rPr lang="en" sz="1900">
                <a:solidFill>
                  <a:schemeClr val="dk1"/>
                </a:solidFill>
                <a:latin typeface="Merriweather Light"/>
                <a:ea typeface="Merriweather Light"/>
                <a:cs typeface="Merriweather Light"/>
                <a:sym typeface="Merriweather Light"/>
              </a:rPr>
              <a:t>La cantidad de capas de la red da la </a:t>
            </a:r>
            <a:r>
              <a:rPr lang="en" sz="1900">
                <a:solidFill>
                  <a:srgbClr val="A8122A"/>
                </a:solidFill>
                <a:latin typeface="Merriweather Light"/>
                <a:ea typeface="Merriweather Light"/>
                <a:cs typeface="Merriweather Light"/>
                <a:sym typeface="Merriweather Light"/>
              </a:rPr>
              <a:t>profundidad</a:t>
            </a:r>
            <a:r>
              <a:rPr lang="en" sz="1900">
                <a:solidFill>
                  <a:schemeClr val="dk1"/>
                </a:solidFill>
                <a:latin typeface="Merriweather Light"/>
                <a:ea typeface="Merriweather Light"/>
                <a:cs typeface="Merriweather Light"/>
                <a:sym typeface="Merriweather Light"/>
              </a:rPr>
              <a:t> de la misma.</a:t>
            </a:r>
            <a:endParaRPr sz="1900">
              <a:solidFill>
                <a:schemeClr val="dk1"/>
              </a:solidFill>
              <a:latin typeface="Merriweather Light"/>
              <a:ea typeface="Merriweather Light"/>
              <a:cs typeface="Merriweather Light"/>
              <a:sym typeface="Merriweather Ligh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  <a:latin typeface="Merriweather Light"/>
              <a:ea typeface="Merriweather Light"/>
              <a:cs typeface="Merriweather Light"/>
              <a:sym typeface="Merriweather Light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erriweather"/>
              <a:buChar char="●"/>
            </a:pPr>
            <a:r>
              <a:rPr lang="en" sz="1900">
                <a:solidFill>
                  <a:schemeClr val="dk1"/>
                </a:solidFill>
                <a:latin typeface="Merriweather Light"/>
                <a:ea typeface="Merriweather Light"/>
                <a:cs typeface="Merriweather Light"/>
                <a:sym typeface="Merriweather Light"/>
              </a:rPr>
              <a:t>Cada capa está compuesta por una cierta cantidad de neuronas (</a:t>
            </a:r>
            <a:r>
              <a:rPr lang="en" sz="1900">
                <a:solidFill>
                  <a:srgbClr val="A8122A"/>
                </a:solidFill>
                <a:latin typeface="Merriweather Light"/>
                <a:ea typeface="Merriweather Light"/>
                <a:cs typeface="Merriweather Light"/>
                <a:sym typeface="Merriweather Light"/>
              </a:rPr>
              <a:t>units</a:t>
            </a:r>
            <a:r>
              <a:rPr lang="en" sz="1900">
                <a:solidFill>
                  <a:schemeClr val="dk1"/>
                </a:solidFill>
                <a:latin typeface="Merriweather Light"/>
                <a:ea typeface="Merriweather Light"/>
                <a:cs typeface="Merriweather Light"/>
                <a:sym typeface="Merriweather Light"/>
              </a:rPr>
              <a:t>) que </a:t>
            </a:r>
            <a:r>
              <a:rPr lang="en" sz="1900">
                <a:solidFill>
                  <a:schemeClr val="dk1"/>
                </a:solidFill>
                <a:latin typeface="Merriweather Light"/>
                <a:ea typeface="Merriweather Light"/>
                <a:cs typeface="Merriweather Light"/>
                <a:sym typeface="Merriweather Light"/>
              </a:rPr>
              <a:t>actúan</a:t>
            </a:r>
            <a:r>
              <a:rPr lang="en" sz="1900">
                <a:solidFill>
                  <a:schemeClr val="dk1"/>
                </a:solidFill>
                <a:latin typeface="Merriweather Light"/>
                <a:ea typeface="Merriweather Light"/>
                <a:cs typeface="Merriweather Light"/>
                <a:sym typeface="Merriweather Light"/>
              </a:rPr>
              <a:t> en paralelo recibiendo inputs de otras neuronas y calculando un resultado escalar  a partir de este input vectorial. </a:t>
            </a:r>
            <a:endParaRPr sz="1900">
              <a:solidFill>
                <a:schemeClr val="dk1"/>
              </a:solidFill>
              <a:latin typeface="Merriweather Light"/>
              <a:ea typeface="Merriweather Light"/>
              <a:cs typeface="Merriweather Light"/>
              <a:sym typeface="Merriweather Light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5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Unidad Neuronal</a:t>
            </a:r>
            <a:endParaRPr/>
          </a:p>
        </p:txBody>
      </p:sp>
      <p:pic>
        <p:nvPicPr>
          <p:cNvPr id="271" name="Google Shape;271;p35"/>
          <p:cNvPicPr preferRelativeResize="0"/>
          <p:nvPr/>
        </p:nvPicPr>
        <p:blipFill rotWithShape="1">
          <a:blip r:embed="rId3">
            <a:alphaModFix/>
          </a:blip>
          <a:srcRect b="24362" l="0" r="0" t="14913"/>
          <a:stretch/>
        </p:blipFill>
        <p:spPr>
          <a:xfrm>
            <a:off x="219100" y="1621775"/>
            <a:ext cx="8705801" cy="3965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2" name="Google Shape;272;p35"/>
          <p:cNvCxnSpPr/>
          <p:nvPr/>
        </p:nvCxnSpPr>
        <p:spPr>
          <a:xfrm flipH="1">
            <a:off x="2514300" y="4790825"/>
            <a:ext cx="614400" cy="1172100"/>
          </a:xfrm>
          <a:prstGeom prst="straightConnector1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73" name="Google Shape;273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72025" y="5962950"/>
            <a:ext cx="2738851" cy="469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4" name="Google Shape;274;p35"/>
          <p:cNvCxnSpPr/>
          <p:nvPr/>
        </p:nvCxnSpPr>
        <p:spPr>
          <a:xfrm>
            <a:off x="3715325" y="4818750"/>
            <a:ext cx="656400" cy="1145400"/>
          </a:xfrm>
          <a:prstGeom prst="straightConnector1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75" name="Google Shape;275;p35"/>
          <p:cNvSpPr txBox="1"/>
          <p:nvPr/>
        </p:nvSpPr>
        <p:spPr>
          <a:xfrm>
            <a:off x="4050550" y="5964150"/>
            <a:ext cx="2053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Unit step function </a:t>
            </a:r>
            <a:endParaRPr sz="12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(define la “cantidad” de activación del nodo)</a:t>
            </a:r>
            <a:endParaRPr sz="1200"/>
          </a:p>
        </p:txBody>
      </p:sp>
      <p:cxnSp>
        <p:nvCxnSpPr>
          <p:cNvPr id="276" name="Google Shape;276;p35"/>
          <p:cNvCxnSpPr>
            <a:endCxn id="277" idx="1"/>
          </p:cNvCxnSpPr>
          <p:nvPr/>
        </p:nvCxnSpPr>
        <p:spPr>
          <a:xfrm flipH="1" rot="10800000">
            <a:off x="3666804" y="3496296"/>
            <a:ext cx="138300" cy="6462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277" name="Google Shape;277;p35"/>
          <p:cNvSpPr/>
          <p:nvPr/>
        </p:nvSpPr>
        <p:spPr>
          <a:xfrm>
            <a:off x="3128700" y="2422301"/>
            <a:ext cx="1352808" cy="1075140"/>
          </a:xfrm>
          <a:prstGeom prst="cloud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 es una integral!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6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Funciones de activación </a:t>
            </a:r>
            <a:r>
              <a:rPr b="1" lang="en"/>
              <a:t>no lineales</a:t>
            </a:r>
            <a:endParaRPr b="1"/>
          </a:p>
        </p:txBody>
      </p:sp>
      <p:pic>
        <p:nvPicPr>
          <p:cNvPr id="283" name="Google Shape;28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61925" y="2164400"/>
            <a:ext cx="5620750" cy="3670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1600" y="2667250"/>
            <a:ext cx="2510550" cy="47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1600" y="4902187"/>
            <a:ext cx="1644175" cy="33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1601" y="4145938"/>
            <a:ext cx="2786276" cy="52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36"/>
          <p:cNvPicPr preferRelativeResize="0"/>
          <p:nvPr/>
        </p:nvPicPr>
        <p:blipFill rotWithShape="1">
          <a:blip r:embed="rId7">
            <a:alphaModFix/>
          </a:blip>
          <a:srcRect b="0" l="1714" r="1404" t="0"/>
          <a:stretch/>
        </p:blipFill>
        <p:spPr>
          <a:xfrm>
            <a:off x="301600" y="3344238"/>
            <a:ext cx="3000375" cy="476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7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Aspectos importantes acerca de las funciones de activación</a:t>
            </a:r>
            <a:endParaRPr/>
          </a:p>
        </p:txBody>
      </p:sp>
      <p:sp>
        <p:nvSpPr>
          <p:cNvPr id="293" name="Google Shape;293;p37"/>
          <p:cNvSpPr txBox="1"/>
          <p:nvPr/>
        </p:nvSpPr>
        <p:spPr>
          <a:xfrm>
            <a:off x="474150" y="1725125"/>
            <a:ext cx="8195700" cy="461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erriweather Light"/>
              <a:buChar char="●"/>
            </a:pPr>
            <a:r>
              <a:rPr lang="en" sz="1800">
                <a:latin typeface="Merriweather Light"/>
                <a:ea typeface="Merriweather Light"/>
                <a:cs typeface="Merriweather Light"/>
                <a:sym typeface="Merriweather Light"/>
              </a:rPr>
              <a:t>Una red neuronal profunda con activaciones lineales es básicamente una “gran función lineal” (la composición de funciones lineales es una función lineal).</a:t>
            </a:r>
            <a:endParaRPr sz="1800">
              <a:latin typeface="Merriweather Light"/>
              <a:ea typeface="Merriweather Light"/>
              <a:cs typeface="Merriweather Light"/>
              <a:sym typeface="Merriweather Ligh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Merriweather Light"/>
              <a:ea typeface="Merriweather Light"/>
              <a:cs typeface="Merriweather Light"/>
              <a:sym typeface="Merriweather Ligh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erriweather Light"/>
              <a:buChar char="●"/>
            </a:pPr>
            <a:r>
              <a:rPr lang="en" sz="1800">
                <a:latin typeface="Merriweather Light"/>
                <a:ea typeface="Merriweather Light"/>
                <a:cs typeface="Merriweather Light"/>
                <a:sym typeface="Merriweather Light"/>
              </a:rPr>
              <a:t>En algunos </a:t>
            </a:r>
            <a:r>
              <a:rPr i="1" lang="en" sz="1800">
                <a:latin typeface="Merriweather Light"/>
                <a:ea typeface="Merriweather Light"/>
                <a:cs typeface="Merriweather Light"/>
                <a:sym typeface="Merriweather Light"/>
              </a:rPr>
              <a:t>problemas de regresión</a:t>
            </a:r>
            <a:r>
              <a:rPr lang="en" sz="1800">
                <a:latin typeface="Merriweather Light"/>
                <a:ea typeface="Merriweather Light"/>
                <a:cs typeface="Merriweather Light"/>
                <a:sym typeface="Merriweather Light"/>
              </a:rPr>
              <a:t> tiene sentido que la activación de la capa final sea lineal (por ejemplo, predecir los precios de casas) aunque RELU funciona bien también.</a:t>
            </a:r>
            <a:endParaRPr sz="1800">
              <a:latin typeface="Merriweather Light"/>
              <a:ea typeface="Merriweather Light"/>
              <a:cs typeface="Merriweather Light"/>
              <a:sym typeface="Merriweather Ligh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Merriweather Light"/>
              <a:ea typeface="Merriweather Light"/>
              <a:cs typeface="Merriweather Light"/>
              <a:sym typeface="Merriweather Ligh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erriweather Light"/>
              <a:buChar char="●"/>
            </a:pPr>
            <a:r>
              <a:rPr lang="en" sz="1800">
                <a:latin typeface="Merriweather Light"/>
                <a:ea typeface="Merriweather Light"/>
                <a:cs typeface="Merriweather Light"/>
                <a:sym typeface="Merriweather Light"/>
              </a:rPr>
              <a:t>Para </a:t>
            </a:r>
            <a:r>
              <a:rPr i="1" lang="en" sz="1800">
                <a:latin typeface="Merriweather Light"/>
                <a:ea typeface="Merriweather Light"/>
                <a:cs typeface="Merriweather Light"/>
                <a:sym typeface="Merriweather Light"/>
              </a:rPr>
              <a:t>capas intermedias,</a:t>
            </a:r>
            <a:r>
              <a:rPr lang="en" sz="1800">
                <a:latin typeface="Merriweather Light"/>
                <a:ea typeface="Merriweather Light"/>
                <a:cs typeface="Merriweather Light"/>
                <a:sym typeface="Merriweather Light"/>
              </a:rPr>
              <a:t> </a:t>
            </a:r>
            <a:r>
              <a:rPr b="1" lang="en" sz="1800">
                <a:latin typeface="Merriweather"/>
                <a:ea typeface="Merriweather"/>
                <a:cs typeface="Merriweather"/>
                <a:sym typeface="Merriweather"/>
              </a:rPr>
              <a:t>RELU y GELU</a:t>
            </a:r>
            <a:r>
              <a:rPr lang="en" sz="1800">
                <a:latin typeface="Merriweather Light"/>
                <a:ea typeface="Merriweather Light"/>
                <a:cs typeface="Merriweather Light"/>
                <a:sym typeface="Merriweather Light"/>
              </a:rPr>
              <a:t> funcionan bastante bien y son las que más se usan hoy en día.</a:t>
            </a:r>
            <a:endParaRPr sz="1800">
              <a:latin typeface="Merriweather Light"/>
              <a:ea typeface="Merriweather Light"/>
              <a:cs typeface="Merriweather Light"/>
              <a:sym typeface="Merriweather Ligh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Merriweather Light"/>
              <a:ea typeface="Merriweather Light"/>
              <a:cs typeface="Merriweather Light"/>
              <a:sym typeface="Merriweather Ligh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erriweather Light"/>
              <a:buChar char="●"/>
            </a:pPr>
            <a:r>
              <a:rPr lang="en" sz="1800">
                <a:latin typeface="Merriweather Light"/>
                <a:ea typeface="Merriweather Light"/>
                <a:cs typeface="Merriweather Light"/>
                <a:sym typeface="Merriweather Light"/>
              </a:rPr>
              <a:t>En un problema de clasificación binaria (con 2 clases), </a:t>
            </a:r>
            <a:r>
              <a:rPr b="1" lang="en" sz="1800">
                <a:latin typeface="Merriweather"/>
                <a:ea typeface="Merriweather"/>
                <a:cs typeface="Merriweather"/>
                <a:sym typeface="Merriweather"/>
              </a:rPr>
              <a:t>softmax</a:t>
            </a:r>
            <a:r>
              <a:rPr lang="en" sz="1800">
                <a:latin typeface="Merriweather Light"/>
                <a:ea typeface="Merriweather Light"/>
                <a:cs typeface="Merriweather Light"/>
                <a:sym typeface="Merriweather Light"/>
              </a:rPr>
              <a:t> es muy buena interpretando las probabilidades en la </a:t>
            </a:r>
            <a:r>
              <a:rPr i="1" lang="en" sz="1800">
                <a:latin typeface="Merriweather Light"/>
                <a:ea typeface="Merriweather Light"/>
                <a:cs typeface="Merriweather Light"/>
                <a:sym typeface="Merriweather Light"/>
              </a:rPr>
              <a:t>capa de salida</a:t>
            </a:r>
            <a:r>
              <a:rPr lang="en" sz="1800">
                <a:latin typeface="Merriweather Light"/>
                <a:ea typeface="Merriweather Light"/>
                <a:cs typeface="Merriweather Light"/>
                <a:sym typeface="Merriweather Light"/>
              </a:rPr>
              <a:t>.</a:t>
            </a:r>
            <a:endParaRPr sz="1800">
              <a:latin typeface="Merriweather Light"/>
              <a:ea typeface="Merriweather Light"/>
              <a:cs typeface="Merriweather Light"/>
              <a:sym typeface="Merriweather Ligh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Merriweather Light"/>
              <a:ea typeface="Merriweather Light"/>
              <a:cs typeface="Merriweather Light"/>
              <a:sym typeface="Merriweather Ligh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erriweather Light"/>
              <a:buChar char="●"/>
            </a:pPr>
            <a:r>
              <a:rPr lang="en" sz="1800">
                <a:latin typeface="Merriweather Light"/>
                <a:ea typeface="Merriweather Light"/>
                <a:cs typeface="Merriweather Light"/>
                <a:sym typeface="Merriweather Light"/>
              </a:rPr>
              <a:t>Si bien RELU no es derivable en cero, la probabilidad de que el cálculo  computacional dé exactamente cero es muy baja.</a:t>
            </a:r>
            <a:endParaRPr sz="1800">
              <a:latin typeface="Merriweather Light"/>
              <a:ea typeface="Merriweather Light"/>
              <a:cs typeface="Merriweather Light"/>
              <a:sym typeface="Merriweather Light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8"/>
          <p:cNvSpPr txBox="1"/>
          <p:nvPr>
            <p:ph type="ctrTitle"/>
          </p:nvPr>
        </p:nvSpPr>
        <p:spPr>
          <a:xfrm>
            <a:off x="685800" y="2862150"/>
            <a:ext cx="7772400" cy="113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Feed-forward pass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9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Red de ejemplo</a:t>
            </a:r>
            <a:endParaRPr/>
          </a:p>
        </p:txBody>
      </p:sp>
      <p:pic>
        <p:nvPicPr>
          <p:cNvPr id="304" name="Google Shape;304;p39"/>
          <p:cNvPicPr preferRelativeResize="0"/>
          <p:nvPr/>
        </p:nvPicPr>
        <p:blipFill rotWithShape="1">
          <a:blip r:embed="rId3">
            <a:alphaModFix/>
          </a:blip>
          <a:srcRect b="10257" l="0" r="0" t="18063"/>
          <a:stretch/>
        </p:blipFill>
        <p:spPr>
          <a:xfrm>
            <a:off x="375425" y="1524000"/>
            <a:ext cx="8393175" cy="4512150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39"/>
          <p:cNvSpPr txBox="1"/>
          <p:nvPr/>
        </p:nvSpPr>
        <p:spPr>
          <a:xfrm>
            <a:off x="670425" y="1687175"/>
            <a:ext cx="3161400" cy="14556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Merriweather Light"/>
                <a:ea typeface="Merriweather Light"/>
                <a:cs typeface="Merriweather Light"/>
                <a:sym typeface="Merriweather Light"/>
              </a:rPr>
              <a:t>La red se usará para explicar el algoritmo de predicción (</a:t>
            </a:r>
            <a:r>
              <a:rPr b="1" lang="en" sz="1600">
                <a:solidFill>
                  <a:srgbClr val="A8122A"/>
                </a:solidFill>
                <a:latin typeface="Merriweather"/>
                <a:ea typeface="Merriweather"/>
                <a:cs typeface="Merriweather"/>
                <a:sym typeface="Merriweather"/>
              </a:rPr>
              <a:t>forward pass</a:t>
            </a:r>
            <a:r>
              <a:rPr lang="en" sz="1600">
                <a:latin typeface="Merriweather Light"/>
                <a:ea typeface="Merriweather Light"/>
                <a:cs typeface="Merriweather Light"/>
                <a:sym typeface="Merriweather Light"/>
              </a:rPr>
              <a:t>) en las redes neuronales.</a:t>
            </a:r>
            <a:endParaRPr sz="1600">
              <a:latin typeface="Merriweather Light"/>
              <a:ea typeface="Merriweather Light"/>
              <a:cs typeface="Merriweather Light"/>
              <a:sym typeface="Merriweather Light"/>
            </a:endParaRPr>
          </a:p>
        </p:txBody>
      </p:sp>
      <p:sp>
        <p:nvSpPr>
          <p:cNvPr id="306" name="Google Shape;306;p39"/>
          <p:cNvSpPr txBox="1"/>
          <p:nvPr/>
        </p:nvSpPr>
        <p:spPr>
          <a:xfrm>
            <a:off x="4150650" y="1571875"/>
            <a:ext cx="842700" cy="3591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erriweather Light"/>
                <a:ea typeface="Merriweather Light"/>
                <a:cs typeface="Merriweather Light"/>
                <a:sym typeface="Merriweather Light"/>
              </a:rPr>
              <a:t>Salida</a:t>
            </a:r>
            <a:endParaRPr>
              <a:latin typeface="Merriweather Light"/>
              <a:ea typeface="Merriweather Light"/>
              <a:cs typeface="Merriweather Light"/>
              <a:sym typeface="Merriweather Light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0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Red de ejemplo</a:t>
            </a:r>
            <a:endParaRPr/>
          </a:p>
        </p:txBody>
      </p:sp>
      <p:pic>
        <p:nvPicPr>
          <p:cNvPr id="312" name="Google Shape;312;p40"/>
          <p:cNvPicPr preferRelativeResize="0"/>
          <p:nvPr/>
        </p:nvPicPr>
        <p:blipFill rotWithShape="1">
          <a:blip r:embed="rId3">
            <a:alphaModFix/>
          </a:blip>
          <a:srcRect b="10171" l="0" r="0" t="18149"/>
          <a:stretch/>
        </p:blipFill>
        <p:spPr>
          <a:xfrm>
            <a:off x="375425" y="1524000"/>
            <a:ext cx="8393175" cy="4512150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40"/>
          <p:cNvSpPr txBox="1"/>
          <p:nvPr/>
        </p:nvSpPr>
        <p:spPr>
          <a:xfrm>
            <a:off x="5550200" y="1524000"/>
            <a:ext cx="2540700" cy="13908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erriweather Light"/>
                <a:ea typeface="Merriweather Light"/>
                <a:cs typeface="Merriweather Light"/>
                <a:sym typeface="Merriweather Light"/>
              </a:rPr>
              <a:t>Entrada: </a:t>
            </a:r>
            <a:r>
              <a:rPr b="1" lang="en" sz="1500">
                <a:latin typeface="Merriweather"/>
                <a:ea typeface="Merriweather"/>
                <a:cs typeface="Merriweather"/>
                <a:sym typeface="Merriweather"/>
              </a:rPr>
              <a:t>x</a:t>
            </a:r>
            <a:endParaRPr b="1" sz="15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erriweather Light"/>
                <a:ea typeface="Merriweather Light"/>
                <a:cs typeface="Merriweather Light"/>
                <a:sym typeface="Merriweather Light"/>
              </a:rPr>
              <a:t>Capa oculta: </a:t>
            </a:r>
            <a:r>
              <a:rPr b="1" lang="en" sz="1500">
                <a:latin typeface="Merriweather"/>
                <a:ea typeface="Merriweather"/>
                <a:cs typeface="Merriweather"/>
                <a:sym typeface="Merriweather"/>
              </a:rPr>
              <a:t>z</a:t>
            </a:r>
            <a:endParaRPr b="1" sz="15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erriweather Light"/>
                <a:ea typeface="Merriweather Light"/>
                <a:cs typeface="Merriweather Light"/>
                <a:sym typeface="Merriweather Light"/>
              </a:rPr>
              <a:t>Salida: </a:t>
            </a:r>
            <a:r>
              <a:rPr b="1" lang="en" sz="1500">
                <a:latin typeface="Merriweather"/>
                <a:ea typeface="Merriweather"/>
                <a:cs typeface="Merriweather"/>
                <a:sym typeface="Merriweather"/>
              </a:rPr>
              <a:t>y</a:t>
            </a:r>
            <a:endParaRPr sz="1500">
              <a:latin typeface="Merriweather Light"/>
              <a:ea typeface="Merriweather Light"/>
              <a:cs typeface="Merriweather Light"/>
              <a:sym typeface="Merriweather Light"/>
            </a:endParaRPr>
          </a:p>
        </p:txBody>
      </p:sp>
      <p:sp>
        <p:nvSpPr>
          <p:cNvPr id="314" name="Google Shape;314;p40"/>
          <p:cNvSpPr txBox="1"/>
          <p:nvPr/>
        </p:nvSpPr>
        <p:spPr>
          <a:xfrm>
            <a:off x="4150650" y="1571875"/>
            <a:ext cx="842700" cy="3591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erriweather Light"/>
                <a:ea typeface="Merriweather Light"/>
                <a:cs typeface="Merriweather Light"/>
                <a:sym typeface="Merriweather Light"/>
              </a:rPr>
              <a:t>Salida</a:t>
            </a:r>
            <a:endParaRPr>
              <a:latin typeface="Merriweather Light"/>
              <a:ea typeface="Merriweather Light"/>
              <a:cs typeface="Merriweather Light"/>
              <a:sym typeface="Merriweather Ligh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4"/>
          <p:cNvSpPr txBox="1"/>
          <p:nvPr>
            <p:ph type="ctrTitle"/>
          </p:nvPr>
        </p:nvSpPr>
        <p:spPr>
          <a:xfrm>
            <a:off x="685800" y="2862150"/>
            <a:ext cx="7772400" cy="113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Presentación de la materia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1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Red de ejemplo</a:t>
            </a:r>
            <a:endParaRPr/>
          </a:p>
        </p:txBody>
      </p:sp>
      <p:pic>
        <p:nvPicPr>
          <p:cNvPr id="320" name="Google Shape;320;p41"/>
          <p:cNvPicPr preferRelativeResize="0"/>
          <p:nvPr/>
        </p:nvPicPr>
        <p:blipFill rotWithShape="1">
          <a:blip r:embed="rId3">
            <a:alphaModFix/>
          </a:blip>
          <a:srcRect b="10171" l="0" r="0" t="18149"/>
          <a:stretch/>
        </p:blipFill>
        <p:spPr>
          <a:xfrm>
            <a:off x="375425" y="1524000"/>
            <a:ext cx="8393175" cy="4512150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41"/>
          <p:cNvSpPr txBox="1"/>
          <p:nvPr/>
        </p:nvSpPr>
        <p:spPr>
          <a:xfrm>
            <a:off x="5550200" y="1524000"/>
            <a:ext cx="2540700" cy="13908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erriweather Light"/>
                <a:ea typeface="Merriweather Light"/>
                <a:cs typeface="Merriweather Light"/>
                <a:sym typeface="Merriweather Light"/>
              </a:rPr>
              <a:t>Entrada:</a:t>
            </a:r>
            <a:r>
              <a:rPr b="1" lang="en" sz="1500">
                <a:latin typeface="Merriweather"/>
                <a:ea typeface="Merriweather"/>
                <a:cs typeface="Merriweather"/>
                <a:sym typeface="Merriweather"/>
              </a:rPr>
              <a:t> x</a:t>
            </a:r>
            <a:endParaRPr b="1" sz="15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erriweather Light"/>
                <a:ea typeface="Merriweather Light"/>
                <a:cs typeface="Merriweather Light"/>
                <a:sym typeface="Merriweather Light"/>
              </a:rPr>
              <a:t>Capa</a:t>
            </a:r>
            <a:r>
              <a:rPr lang="en" sz="1500">
                <a:latin typeface="Merriweather Light"/>
                <a:ea typeface="Merriweather Light"/>
                <a:cs typeface="Merriweather Light"/>
                <a:sym typeface="Merriweather Light"/>
              </a:rPr>
              <a:t> oculta: </a:t>
            </a:r>
            <a:r>
              <a:rPr b="1" lang="en" sz="1500">
                <a:latin typeface="Merriweather"/>
                <a:ea typeface="Merriweather"/>
                <a:cs typeface="Merriweather"/>
                <a:sym typeface="Merriweather"/>
              </a:rPr>
              <a:t>z</a:t>
            </a:r>
            <a:endParaRPr b="1" sz="15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erriweather Light"/>
                <a:ea typeface="Merriweather Light"/>
                <a:cs typeface="Merriweather Light"/>
                <a:sym typeface="Merriweather Light"/>
              </a:rPr>
              <a:t>Salida: </a:t>
            </a:r>
            <a:r>
              <a:rPr b="1" lang="en" sz="1500">
                <a:latin typeface="Merriweather"/>
                <a:ea typeface="Merriweather"/>
                <a:cs typeface="Merriweather"/>
                <a:sym typeface="Merriweather"/>
              </a:rPr>
              <a:t>y</a:t>
            </a:r>
            <a:endParaRPr b="1" sz="15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22" name="Google Shape;322;p41"/>
          <p:cNvSpPr txBox="1"/>
          <p:nvPr/>
        </p:nvSpPr>
        <p:spPr>
          <a:xfrm>
            <a:off x="375425" y="4345375"/>
            <a:ext cx="1622100" cy="9249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erriweather Light"/>
                <a:ea typeface="Merriweather Light"/>
                <a:cs typeface="Merriweather Light"/>
                <a:sym typeface="Merriweather Light"/>
              </a:rPr>
              <a:t>Unidad de bias (bias unit o bias features)</a:t>
            </a:r>
            <a:endParaRPr>
              <a:latin typeface="Merriweather Light"/>
              <a:ea typeface="Merriweather Light"/>
              <a:cs typeface="Merriweather Light"/>
              <a:sym typeface="Merriweather Light"/>
            </a:endParaRPr>
          </a:p>
        </p:txBody>
      </p:sp>
      <p:sp>
        <p:nvSpPr>
          <p:cNvPr id="323" name="Google Shape;323;p41"/>
          <p:cNvSpPr txBox="1"/>
          <p:nvPr/>
        </p:nvSpPr>
        <p:spPr>
          <a:xfrm>
            <a:off x="4150650" y="1571875"/>
            <a:ext cx="842700" cy="3591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erriweather Light"/>
                <a:ea typeface="Merriweather Light"/>
                <a:cs typeface="Merriweather Light"/>
                <a:sym typeface="Merriweather Light"/>
              </a:rPr>
              <a:t>Salida</a:t>
            </a:r>
            <a:endParaRPr>
              <a:latin typeface="Merriweather Light"/>
              <a:ea typeface="Merriweather Light"/>
              <a:cs typeface="Merriweather Light"/>
              <a:sym typeface="Merriweather Light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42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Red de ejemplo</a:t>
            </a:r>
            <a:endParaRPr/>
          </a:p>
        </p:txBody>
      </p:sp>
      <p:pic>
        <p:nvPicPr>
          <p:cNvPr id="329" name="Google Shape;329;p42"/>
          <p:cNvPicPr preferRelativeResize="0"/>
          <p:nvPr/>
        </p:nvPicPr>
        <p:blipFill rotWithShape="1">
          <a:blip r:embed="rId3">
            <a:alphaModFix/>
          </a:blip>
          <a:srcRect b="6846" l="0" r="0" t="18241"/>
          <a:stretch/>
        </p:blipFill>
        <p:spPr>
          <a:xfrm>
            <a:off x="375400" y="1523975"/>
            <a:ext cx="8393175" cy="4715626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42"/>
          <p:cNvSpPr txBox="1"/>
          <p:nvPr/>
        </p:nvSpPr>
        <p:spPr>
          <a:xfrm>
            <a:off x="5550200" y="1524000"/>
            <a:ext cx="2540700" cy="13908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erriweather Light"/>
                <a:ea typeface="Merriweather Light"/>
                <a:cs typeface="Merriweather Light"/>
                <a:sym typeface="Merriweather Light"/>
              </a:rPr>
              <a:t>Entrada: </a:t>
            </a:r>
            <a:r>
              <a:rPr b="1" lang="en" sz="1500">
                <a:latin typeface="Merriweather"/>
                <a:ea typeface="Merriweather"/>
                <a:cs typeface="Merriweather"/>
                <a:sym typeface="Merriweather"/>
              </a:rPr>
              <a:t>x</a:t>
            </a:r>
            <a:endParaRPr b="1" sz="15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erriweather Light"/>
                <a:ea typeface="Merriweather Light"/>
                <a:cs typeface="Merriweather Light"/>
                <a:sym typeface="Merriweather Light"/>
              </a:rPr>
              <a:t>Capa</a:t>
            </a:r>
            <a:r>
              <a:rPr lang="en" sz="1500">
                <a:latin typeface="Merriweather Light"/>
                <a:ea typeface="Merriweather Light"/>
                <a:cs typeface="Merriweather Light"/>
                <a:sym typeface="Merriweather Light"/>
              </a:rPr>
              <a:t> oculta: </a:t>
            </a:r>
            <a:r>
              <a:rPr b="1" lang="en" sz="1500">
                <a:latin typeface="Merriweather"/>
                <a:ea typeface="Merriweather"/>
                <a:cs typeface="Merriweather"/>
                <a:sym typeface="Merriweather"/>
              </a:rPr>
              <a:t>z</a:t>
            </a:r>
            <a:endParaRPr b="1" sz="15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erriweather Light"/>
                <a:ea typeface="Merriweather Light"/>
                <a:cs typeface="Merriweather Light"/>
                <a:sym typeface="Merriweather Light"/>
              </a:rPr>
              <a:t>Salida: </a:t>
            </a:r>
            <a:r>
              <a:rPr b="1" lang="en" sz="1500">
                <a:latin typeface="Merriweather"/>
                <a:ea typeface="Merriweather"/>
                <a:cs typeface="Merriweather"/>
                <a:sym typeface="Merriweather"/>
              </a:rPr>
              <a:t>y</a:t>
            </a:r>
            <a:endParaRPr b="1" sz="15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31" name="Google Shape;331;p42"/>
          <p:cNvSpPr txBox="1"/>
          <p:nvPr/>
        </p:nvSpPr>
        <p:spPr>
          <a:xfrm>
            <a:off x="375425" y="4345375"/>
            <a:ext cx="1622100" cy="9249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erriweather Light"/>
                <a:ea typeface="Merriweather Light"/>
                <a:cs typeface="Merriweather Light"/>
                <a:sym typeface="Merriweather Light"/>
              </a:rPr>
              <a:t>Unidad de bias (bias unit o bias features)</a:t>
            </a:r>
            <a:endParaRPr>
              <a:latin typeface="Merriweather Light"/>
              <a:ea typeface="Merriweather Light"/>
              <a:cs typeface="Merriweather Light"/>
              <a:sym typeface="Merriweather Light"/>
            </a:endParaRPr>
          </a:p>
        </p:txBody>
      </p:sp>
      <p:sp>
        <p:nvSpPr>
          <p:cNvPr id="332" name="Google Shape;332;p42"/>
          <p:cNvSpPr txBox="1"/>
          <p:nvPr/>
        </p:nvSpPr>
        <p:spPr>
          <a:xfrm>
            <a:off x="634325" y="2630650"/>
            <a:ext cx="1934400" cy="6372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erriweather Light"/>
                <a:ea typeface="Merriweather Light"/>
                <a:cs typeface="Merriweather Light"/>
                <a:sym typeface="Merriweather Light"/>
              </a:rPr>
              <a:t>Funciones de activación </a:t>
            </a:r>
            <a:endParaRPr>
              <a:latin typeface="Merriweather Light"/>
              <a:ea typeface="Merriweather Light"/>
              <a:cs typeface="Merriweather Light"/>
              <a:sym typeface="Merriweather Light"/>
            </a:endParaRPr>
          </a:p>
        </p:txBody>
      </p:sp>
      <p:sp>
        <p:nvSpPr>
          <p:cNvPr id="333" name="Google Shape;333;p42"/>
          <p:cNvSpPr txBox="1"/>
          <p:nvPr/>
        </p:nvSpPr>
        <p:spPr>
          <a:xfrm>
            <a:off x="4150650" y="1571875"/>
            <a:ext cx="842700" cy="3591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erriweather Light"/>
                <a:ea typeface="Merriweather Light"/>
                <a:cs typeface="Merriweather Light"/>
                <a:sym typeface="Merriweather Light"/>
              </a:rPr>
              <a:t>Salida</a:t>
            </a:r>
            <a:endParaRPr>
              <a:latin typeface="Merriweather Light"/>
              <a:ea typeface="Merriweather Light"/>
              <a:cs typeface="Merriweather Light"/>
              <a:sym typeface="Merriweather Light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43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Red de ejemplo</a:t>
            </a:r>
            <a:endParaRPr/>
          </a:p>
        </p:txBody>
      </p:sp>
      <p:pic>
        <p:nvPicPr>
          <p:cNvPr id="339" name="Google Shape;339;p43"/>
          <p:cNvPicPr preferRelativeResize="0"/>
          <p:nvPr/>
        </p:nvPicPr>
        <p:blipFill rotWithShape="1">
          <a:blip r:embed="rId3">
            <a:alphaModFix/>
          </a:blip>
          <a:srcRect b="8740" l="0" r="0" t="17870"/>
          <a:stretch/>
        </p:blipFill>
        <p:spPr>
          <a:xfrm>
            <a:off x="375425" y="1503250"/>
            <a:ext cx="8393175" cy="4619874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43"/>
          <p:cNvSpPr txBox="1"/>
          <p:nvPr/>
        </p:nvSpPr>
        <p:spPr>
          <a:xfrm>
            <a:off x="375425" y="4345375"/>
            <a:ext cx="1622100" cy="9249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erriweather Light"/>
                <a:ea typeface="Merriweather Light"/>
                <a:cs typeface="Merriweather Light"/>
                <a:sym typeface="Merriweather Light"/>
              </a:rPr>
              <a:t>Unidad de bias (bias unit o bias features)</a:t>
            </a:r>
            <a:endParaRPr>
              <a:latin typeface="Merriweather Light"/>
              <a:ea typeface="Merriweather Light"/>
              <a:cs typeface="Merriweather Light"/>
              <a:sym typeface="Merriweather Light"/>
            </a:endParaRPr>
          </a:p>
        </p:txBody>
      </p:sp>
      <p:sp>
        <p:nvSpPr>
          <p:cNvPr id="341" name="Google Shape;341;p43"/>
          <p:cNvSpPr txBox="1"/>
          <p:nvPr/>
        </p:nvSpPr>
        <p:spPr>
          <a:xfrm>
            <a:off x="5550200" y="1524000"/>
            <a:ext cx="2540700" cy="13908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erriweather Light"/>
                <a:ea typeface="Merriweather Light"/>
                <a:cs typeface="Merriweather Light"/>
                <a:sym typeface="Merriweather Light"/>
              </a:rPr>
              <a:t>Entrada: </a:t>
            </a:r>
            <a:r>
              <a:rPr b="1" lang="en" sz="1500">
                <a:latin typeface="Merriweather"/>
                <a:ea typeface="Merriweather"/>
                <a:cs typeface="Merriweather"/>
                <a:sym typeface="Merriweather"/>
              </a:rPr>
              <a:t>x</a:t>
            </a:r>
            <a:endParaRPr b="1" sz="15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erriweather Light"/>
                <a:ea typeface="Merriweather Light"/>
                <a:cs typeface="Merriweather Light"/>
                <a:sym typeface="Merriweather Light"/>
              </a:rPr>
              <a:t>Unidad oculta: </a:t>
            </a:r>
            <a:r>
              <a:rPr b="1" lang="en" sz="1500">
                <a:latin typeface="Merriweather"/>
                <a:ea typeface="Merriweather"/>
                <a:cs typeface="Merriweather"/>
                <a:sym typeface="Merriweather"/>
              </a:rPr>
              <a:t>z</a:t>
            </a:r>
            <a:endParaRPr b="1" sz="15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erriweather Light"/>
                <a:ea typeface="Merriweather Light"/>
                <a:cs typeface="Merriweather Light"/>
                <a:sym typeface="Merriweather Light"/>
              </a:rPr>
              <a:t>Salida: </a:t>
            </a:r>
            <a:r>
              <a:rPr b="1" lang="en" sz="1500">
                <a:latin typeface="Merriweather"/>
                <a:ea typeface="Merriweather"/>
                <a:cs typeface="Merriweather"/>
                <a:sym typeface="Merriweather"/>
              </a:rPr>
              <a:t>y</a:t>
            </a:r>
            <a:endParaRPr b="1" sz="15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42" name="Google Shape;342;p43"/>
          <p:cNvSpPr txBox="1"/>
          <p:nvPr/>
        </p:nvSpPr>
        <p:spPr>
          <a:xfrm>
            <a:off x="634325" y="2630650"/>
            <a:ext cx="1934400" cy="6372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erriweather Light"/>
                <a:ea typeface="Merriweather Light"/>
                <a:cs typeface="Merriweather Light"/>
                <a:sym typeface="Merriweather Light"/>
              </a:rPr>
              <a:t>Funciones de activación </a:t>
            </a:r>
            <a:endParaRPr>
              <a:latin typeface="Merriweather Light"/>
              <a:ea typeface="Merriweather Light"/>
              <a:cs typeface="Merriweather Light"/>
              <a:sym typeface="Merriweather Light"/>
            </a:endParaRPr>
          </a:p>
        </p:txBody>
      </p:sp>
      <p:sp>
        <p:nvSpPr>
          <p:cNvPr id="343" name="Google Shape;343;p43"/>
          <p:cNvSpPr txBox="1"/>
          <p:nvPr/>
        </p:nvSpPr>
        <p:spPr>
          <a:xfrm>
            <a:off x="1810200" y="1993450"/>
            <a:ext cx="2378700" cy="6372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erriweather Light"/>
                <a:ea typeface="Merriweather Light"/>
                <a:cs typeface="Merriweather Light"/>
                <a:sym typeface="Merriweather Light"/>
              </a:rPr>
              <a:t>Funciones de activación softmax/logística</a:t>
            </a:r>
            <a:endParaRPr>
              <a:latin typeface="Merriweather Light"/>
              <a:ea typeface="Merriweather Light"/>
              <a:cs typeface="Merriweather Light"/>
              <a:sym typeface="Merriweather Light"/>
            </a:endParaRPr>
          </a:p>
        </p:txBody>
      </p:sp>
      <p:sp>
        <p:nvSpPr>
          <p:cNvPr id="344" name="Google Shape;344;p43"/>
          <p:cNvSpPr txBox="1"/>
          <p:nvPr/>
        </p:nvSpPr>
        <p:spPr>
          <a:xfrm>
            <a:off x="4150650" y="1571875"/>
            <a:ext cx="842700" cy="3591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erriweather Light"/>
                <a:ea typeface="Merriweather Light"/>
                <a:cs typeface="Merriweather Light"/>
                <a:sym typeface="Merriweather Light"/>
              </a:rPr>
              <a:t>Salida</a:t>
            </a:r>
            <a:endParaRPr>
              <a:latin typeface="Merriweather Light"/>
              <a:ea typeface="Merriweather Light"/>
              <a:cs typeface="Merriweather Light"/>
              <a:sym typeface="Merriweather Light"/>
            </a:endParaRPr>
          </a:p>
        </p:txBody>
      </p:sp>
      <p:cxnSp>
        <p:nvCxnSpPr>
          <p:cNvPr id="345" name="Google Shape;345;p43"/>
          <p:cNvCxnSpPr/>
          <p:nvPr/>
        </p:nvCxnSpPr>
        <p:spPr>
          <a:xfrm>
            <a:off x="3655425" y="2433600"/>
            <a:ext cx="588300" cy="158400"/>
          </a:xfrm>
          <a:prstGeom prst="straightConnector1">
            <a:avLst/>
          </a:prstGeom>
          <a:noFill/>
          <a:ln cap="flat" cmpd="sng" w="38100">
            <a:solidFill>
              <a:srgbClr val="434343"/>
            </a:solidFill>
            <a:prstDash val="dash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44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Red de ejemplo</a:t>
            </a:r>
            <a:endParaRPr/>
          </a:p>
        </p:txBody>
      </p:sp>
      <p:pic>
        <p:nvPicPr>
          <p:cNvPr id="351" name="Google Shape;351;p44"/>
          <p:cNvPicPr preferRelativeResize="0"/>
          <p:nvPr/>
        </p:nvPicPr>
        <p:blipFill rotWithShape="1">
          <a:blip r:embed="rId3">
            <a:alphaModFix/>
          </a:blip>
          <a:srcRect b="8740" l="0" r="0" t="17870"/>
          <a:stretch/>
        </p:blipFill>
        <p:spPr>
          <a:xfrm>
            <a:off x="375425" y="1503250"/>
            <a:ext cx="8393175" cy="4619874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44"/>
          <p:cNvSpPr txBox="1"/>
          <p:nvPr/>
        </p:nvSpPr>
        <p:spPr>
          <a:xfrm>
            <a:off x="4150650" y="1571875"/>
            <a:ext cx="842700" cy="3591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erriweather Light"/>
                <a:ea typeface="Merriweather Light"/>
                <a:cs typeface="Merriweather Light"/>
                <a:sym typeface="Merriweather Light"/>
              </a:rPr>
              <a:t>Salida</a:t>
            </a:r>
            <a:endParaRPr>
              <a:latin typeface="Merriweather Light"/>
              <a:ea typeface="Merriweather Light"/>
              <a:cs typeface="Merriweather Light"/>
              <a:sym typeface="Merriweather Light"/>
            </a:endParaRPr>
          </a:p>
        </p:txBody>
      </p:sp>
      <p:sp>
        <p:nvSpPr>
          <p:cNvPr id="353" name="Google Shape;353;p44"/>
          <p:cNvSpPr txBox="1"/>
          <p:nvPr/>
        </p:nvSpPr>
        <p:spPr>
          <a:xfrm>
            <a:off x="580775" y="1532950"/>
            <a:ext cx="2949900" cy="14097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aseline="-25000" lang="en" sz="3000">
                <a:latin typeface="Merriweather Light"/>
                <a:ea typeface="Merriweather Light"/>
                <a:cs typeface="Merriweather Light"/>
                <a:sym typeface="Merriweather Light"/>
              </a:rPr>
              <a:t>       Capa Destino</a:t>
            </a:r>
            <a:endParaRPr baseline="-25000" sz="3000">
              <a:latin typeface="Merriweather Light"/>
              <a:ea typeface="Merriweather Light"/>
              <a:cs typeface="Merriweather Light"/>
              <a:sym typeface="Merriweather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Merriweather Light"/>
                <a:ea typeface="Merriweather Light"/>
                <a:cs typeface="Merriweather Light"/>
                <a:sym typeface="Merriweather Light"/>
              </a:rPr>
              <a:t>w </a:t>
            </a:r>
            <a:r>
              <a:rPr baseline="-25000" lang="en" sz="3000">
                <a:latin typeface="Merriweather Light"/>
                <a:ea typeface="Merriweather Light"/>
                <a:cs typeface="Merriweather Light"/>
                <a:sym typeface="Merriweather Light"/>
              </a:rPr>
              <a:t>desde,hacia</a:t>
            </a:r>
            <a:endParaRPr baseline="-25000" sz="3000">
              <a:latin typeface="Merriweather Light"/>
              <a:ea typeface="Merriweather Light"/>
              <a:cs typeface="Merriweather Light"/>
              <a:sym typeface="Merriweather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Merriweather Light"/>
              <a:ea typeface="Merriweather Light"/>
              <a:cs typeface="Merriweather Light"/>
              <a:sym typeface="Merriweather Light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45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Red de ejemplo</a:t>
            </a:r>
            <a:endParaRPr/>
          </a:p>
        </p:txBody>
      </p:sp>
      <p:pic>
        <p:nvPicPr>
          <p:cNvPr id="359" name="Google Shape;359;p45"/>
          <p:cNvPicPr preferRelativeResize="0"/>
          <p:nvPr/>
        </p:nvPicPr>
        <p:blipFill rotWithShape="1">
          <a:blip r:embed="rId3">
            <a:alphaModFix/>
          </a:blip>
          <a:srcRect b="8175" l="0" r="0" t="18435"/>
          <a:stretch/>
        </p:blipFill>
        <p:spPr>
          <a:xfrm>
            <a:off x="375413" y="1532950"/>
            <a:ext cx="8393175" cy="4619874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45"/>
          <p:cNvSpPr txBox="1"/>
          <p:nvPr/>
        </p:nvSpPr>
        <p:spPr>
          <a:xfrm>
            <a:off x="4150650" y="1571875"/>
            <a:ext cx="842700" cy="3591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erriweather Light"/>
                <a:ea typeface="Merriweather Light"/>
                <a:cs typeface="Merriweather Light"/>
                <a:sym typeface="Merriweather Light"/>
              </a:rPr>
              <a:t>Salida</a:t>
            </a:r>
            <a:endParaRPr>
              <a:latin typeface="Merriweather Light"/>
              <a:ea typeface="Merriweather Light"/>
              <a:cs typeface="Merriweather Light"/>
              <a:sym typeface="Merriweather Light"/>
            </a:endParaRPr>
          </a:p>
        </p:txBody>
      </p:sp>
      <p:sp>
        <p:nvSpPr>
          <p:cNvPr id="361" name="Google Shape;361;p45"/>
          <p:cNvSpPr txBox="1"/>
          <p:nvPr/>
        </p:nvSpPr>
        <p:spPr>
          <a:xfrm>
            <a:off x="580775" y="1532950"/>
            <a:ext cx="2949900" cy="14097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aseline="-25000" lang="en" sz="3000">
                <a:latin typeface="Merriweather Light"/>
                <a:ea typeface="Merriweather Light"/>
                <a:cs typeface="Merriweather Light"/>
                <a:sym typeface="Merriweather Light"/>
              </a:rPr>
              <a:t>       Capa Destino</a:t>
            </a:r>
            <a:endParaRPr baseline="-25000" sz="3000">
              <a:latin typeface="Merriweather Light"/>
              <a:ea typeface="Merriweather Light"/>
              <a:cs typeface="Merriweather Light"/>
              <a:sym typeface="Merriweather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Merriweather Light"/>
                <a:ea typeface="Merriweather Light"/>
                <a:cs typeface="Merriweather Light"/>
                <a:sym typeface="Merriweather Light"/>
              </a:rPr>
              <a:t>w </a:t>
            </a:r>
            <a:r>
              <a:rPr baseline="-25000" lang="en" sz="3000">
                <a:latin typeface="Merriweather Light"/>
                <a:ea typeface="Merriweather Light"/>
                <a:cs typeface="Merriweather Light"/>
                <a:sym typeface="Merriweather Light"/>
              </a:rPr>
              <a:t>desde,hacia</a:t>
            </a:r>
            <a:endParaRPr baseline="-25000" sz="3000">
              <a:latin typeface="Merriweather Light"/>
              <a:ea typeface="Merriweather Light"/>
              <a:cs typeface="Merriweather Light"/>
              <a:sym typeface="Merriweather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Merriweather Light"/>
              <a:ea typeface="Merriweather Light"/>
              <a:cs typeface="Merriweather Light"/>
              <a:sym typeface="Merriweather Light"/>
            </a:endParaRPr>
          </a:p>
        </p:txBody>
      </p:sp>
      <p:sp>
        <p:nvSpPr>
          <p:cNvPr id="362" name="Google Shape;362;p45"/>
          <p:cNvSpPr txBox="1"/>
          <p:nvPr/>
        </p:nvSpPr>
        <p:spPr>
          <a:xfrm>
            <a:off x="375425" y="3791825"/>
            <a:ext cx="2676600" cy="2228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aseline="-25000" lang="en" sz="3600">
                <a:latin typeface="Merriweather Light"/>
                <a:ea typeface="Merriweather Light"/>
                <a:cs typeface="Merriweather Light"/>
                <a:sym typeface="Merriweather Light"/>
              </a:rPr>
              <a:t>            o</a:t>
            </a:r>
            <a:endParaRPr baseline="-25000" sz="3600">
              <a:latin typeface="Merriweather Light"/>
              <a:ea typeface="Merriweather Light"/>
              <a:cs typeface="Merriweather Light"/>
              <a:sym typeface="Merriweather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Merriweather Light"/>
                <a:ea typeface="Merriweather Light"/>
                <a:cs typeface="Merriweather Light"/>
                <a:sym typeface="Merriweather Light"/>
              </a:rPr>
              <a:t>    </a:t>
            </a:r>
            <a:r>
              <a:rPr lang="en" sz="3600">
                <a:latin typeface="Merriweather Light"/>
                <a:ea typeface="Merriweather Light"/>
                <a:cs typeface="Merriweather Light"/>
                <a:sym typeface="Merriweather Light"/>
              </a:rPr>
              <a:t>w</a:t>
            </a:r>
            <a:r>
              <a:rPr baseline="-25000" lang="en" sz="3600">
                <a:latin typeface="Merriweather Light"/>
                <a:ea typeface="Merriweather Light"/>
                <a:cs typeface="Merriweather Light"/>
                <a:sym typeface="Merriweather Light"/>
              </a:rPr>
              <a:t>01</a:t>
            </a:r>
            <a:endParaRPr baseline="-25000" sz="3600">
              <a:latin typeface="Merriweather Light"/>
              <a:ea typeface="Merriweather Light"/>
              <a:cs typeface="Merriweather Light"/>
              <a:sym typeface="Merriweather Light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latin typeface="Merriweather Light"/>
                <a:ea typeface="Merriweather Light"/>
                <a:cs typeface="Merriweather Light"/>
                <a:sym typeface="Merriweather Light"/>
              </a:rPr>
              <a:t>Desde la neurona #0 a la neurona #1 de la capa de salida (</a:t>
            </a:r>
            <a:r>
              <a:rPr i="1" lang="en" sz="1800">
                <a:latin typeface="Merriweather Light"/>
                <a:ea typeface="Merriweather Light"/>
                <a:cs typeface="Merriweather Light"/>
                <a:sym typeface="Merriweather Light"/>
              </a:rPr>
              <a:t>o</a:t>
            </a:r>
            <a:r>
              <a:rPr lang="en" sz="1800">
                <a:latin typeface="Merriweather Light"/>
                <a:ea typeface="Merriweather Light"/>
                <a:cs typeface="Merriweather Light"/>
                <a:sym typeface="Merriweather Light"/>
              </a:rPr>
              <a:t>)</a:t>
            </a:r>
            <a:endParaRPr sz="1800">
              <a:latin typeface="Merriweather Light"/>
              <a:ea typeface="Merriweather Light"/>
              <a:cs typeface="Merriweather Light"/>
              <a:sym typeface="Merriweather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latin typeface="Merriweather Light"/>
              <a:ea typeface="Merriweather Light"/>
              <a:cs typeface="Merriweather Light"/>
              <a:sym typeface="Merriweather Light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46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¿Cómo predecir un valor?</a:t>
            </a:r>
            <a:endParaRPr/>
          </a:p>
        </p:txBody>
      </p:sp>
      <p:pic>
        <p:nvPicPr>
          <p:cNvPr id="368" name="Google Shape;368;p46"/>
          <p:cNvPicPr preferRelativeResize="0"/>
          <p:nvPr/>
        </p:nvPicPr>
        <p:blipFill rotWithShape="1">
          <a:blip r:embed="rId3">
            <a:alphaModFix/>
          </a:blip>
          <a:srcRect b="6742" l="0" r="0" t="18345"/>
          <a:stretch/>
        </p:blipFill>
        <p:spPr>
          <a:xfrm>
            <a:off x="375413" y="1703525"/>
            <a:ext cx="8393175" cy="4715626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p46"/>
          <p:cNvSpPr txBox="1"/>
          <p:nvPr/>
        </p:nvSpPr>
        <p:spPr>
          <a:xfrm>
            <a:off x="3813100" y="1703525"/>
            <a:ext cx="4696500" cy="6372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Merriweather Light"/>
                <a:ea typeface="Merriweather Light"/>
                <a:cs typeface="Merriweather Light"/>
                <a:sym typeface="Merriweather Light"/>
              </a:rPr>
              <a:t>Dada una entrada </a:t>
            </a:r>
            <a:r>
              <a:rPr b="1" lang="en" sz="1600">
                <a:latin typeface="Merriweather"/>
                <a:ea typeface="Merriweather"/>
                <a:cs typeface="Merriweather"/>
                <a:sym typeface="Merriweather"/>
              </a:rPr>
              <a:t>x</a:t>
            </a:r>
            <a:r>
              <a:rPr lang="en" sz="1600">
                <a:latin typeface="Merriweather Light"/>
                <a:ea typeface="Merriweather Light"/>
                <a:cs typeface="Merriweather Light"/>
                <a:sym typeface="Merriweather Light"/>
              </a:rPr>
              <a:t>, ¿cómo se predice su valor?</a:t>
            </a:r>
            <a:endParaRPr sz="1600">
              <a:latin typeface="Merriweather Light"/>
              <a:ea typeface="Merriweather Light"/>
              <a:cs typeface="Merriweather Light"/>
              <a:sym typeface="Merriweather Light"/>
            </a:endParaRPr>
          </a:p>
        </p:txBody>
      </p:sp>
      <p:sp>
        <p:nvSpPr>
          <p:cNvPr id="370" name="Google Shape;370;p46"/>
          <p:cNvSpPr txBox="1"/>
          <p:nvPr/>
        </p:nvSpPr>
        <p:spPr>
          <a:xfrm>
            <a:off x="1810200" y="1930850"/>
            <a:ext cx="842700" cy="3591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erriweather Light"/>
                <a:ea typeface="Merriweather Light"/>
                <a:cs typeface="Merriweather Light"/>
                <a:sym typeface="Merriweather Light"/>
              </a:rPr>
              <a:t>Salida</a:t>
            </a:r>
            <a:endParaRPr>
              <a:latin typeface="Merriweather Light"/>
              <a:ea typeface="Merriweather Light"/>
              <a:cs typeface="Merriweather Light"/>
              <a:sym typeface="Merriweather Light"/>
            </a:endParaRPr>
          </a:p>
        </p:txBody>
      </p:sp>
      <p:cxnSp>
        <p:nvCxnSpPr>
          <p:cNvPr id="371" name="Google Shape;371;p46"/>
          <p:cNvCxnSpPr/>
          <p:nvPr/>
        </p:nvCxnSpPr>
        <p:spPr>
          <a:xfrm rot="10800000">
            <a:off x="379375" y="1940650"/>
            <a:ext cx="22200" cy="4036800"/>
          </a:xfrm>
          <a:prstGeom prst="straightConnector1">
            <a:avLst/>
          </a:prstGeom>
          <a:noFill/>
          <a:ln cap="flat" cmpd="sng" w="28575">
            <a:solidFill>
              <a:srgbClr val="98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47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Proceso de pre-alimentación (forward pass)</a:t>
            </a:r>
            <a:endParaRPr/>
          </a:p>
        </p:txBody>
      </p:sp>
      <p:pic>
        <p:nvPicPr>
          <p:cNvPr id="377" name="Google Shape;377;p47"/>
          <p:cNvPicPr preferRelativeResize="0"/>
          <p:nvPr/>
        </p:nvPicPr>
        <p:blipFill rotWithShape="1">
          <a:blip r:embed="rId3">
            <a:alphaModFix/>
          </a:blip>
          <a:srcRect b="6838" l="0" r="0" t="17678"/>
          <a:stretch/>
        </p:blipFill>
        <p:spPr>
          <a:xfrm>
            <a:off x="375425" y="1655650"/>
            <a:ext cx="8393175" cy="4751525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47"/>
          <p:cNvSpPr txBox="1"/>
          <p:nvPr/>
        </p:nvSpPr>
        <p:spPr>
          <a:xfrm>
            <a:off x="3853875" y="1703525"/>
            <a:ext cx="4655700" cy="6372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Merriweather Light"/>
                <a:ea typeface="Merriweather Light"/>
                <a:cs typeface="Merriweather Light"/>
                <a:sym typeface="Merriweather Light"/>
              </a:rPr>
              <a:t>Dada una entrada x, ¿cómo se predice su valor?</a:t>
            </a:r>
            <a:endParaRPr sz="1600">
              <a:latin typeface="Merriweather Light"/>
              <a:ea typeface="Merriweather Light"/>
              <a:cs typeface="Merriweather Light"/>
              <a:sym typeface="Merriweather Light"/>
            </a:endParaRPr>
          </a:p>
        </p:txBody>
      </p:sp>
      <p:sp>
        <p:nvSpPr>
          <p:cNvPr id="379" name="Google Shape;379;p47"/>
          <p:cNvSpPr txBox="1"/>
          <p:nvPr/>
        </p:nvSpPr>
        <p:spPr>
          <a:xfrm>
            <a:off x="1810200" y="1902925"/>
            <a:ext cx="842700" cy="3591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erriweather Light"/>
                <a:ea typeface="Merriweather Light"/>
                <a:cs typeface="Merriweather Light"/>
                <a:sym typeface="Merriweather Light"/>
              </a:rPr>
              <a:t>Salida</a:t>
            </a:r>
            <a:endParaRPr>
              <a:latin typeface="Merriweather Light"/>
              <a:ea typeface="Merriweather Light"/>
              <a:cs typeface="Merriweather Light"/>
              <a:sym typeface="Merriweather Light"/>
            </a:endParaRPr>
          </a:p>
        </p:txBody>
      </p:sp>
      <p:cxnSp>
        <p:nvCxnSpPr>
          <p:cNvPr id="380" name="Google Shape;380;p47"/>
          <p:cNvCxnSpPr/>
          <p:nvPr/>
        </p:nvCxnSpPr>
        <p:spPr>
          <a:xfrm rot="10800000">
            <a:off x="379375" y="1940650"/>
            <a:ext cx="22200" cy="4036800"/>
          </a:xfrm>
          <a:prstGeom prst="straightConnector1">
            <a:avLst/>
          </a:prstGeom>
          <a:noFill/>
          <a:ln cap="flat" cmpd="sng" w="28575">
            <a:solidFill>
              <a:srgbClr val="98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48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Proceso de pre-alimentación (forward pass)</a:t>
            </a:r>
            <a:endParaRPr/>
          </a:p>
        </p:txBody>
      </p:sp>
      <p:pic>
        <p:nvPicPr>
          <p:cNvPr id="386" name="Google Shape;386;p48"/>
          <p:cNvPicPr preferRelativeResize="0"/>
          <p:nvPr/>
        </p:nvPicPr>
        <p:blipFill rotWithShape="1">
          <a:blip r:embed="rId3">
            <a:alphaModFix/>
          </a:blip>
          <a:srcRect b="8924" l="0" r="0" t="17686"/>
          <a:stretch/>
        </p:blipFill>
        <p:spPr>
          <a:xfrm>
            <a:off x="375425" y="1655650"/>
            <a:ext cx="8393175" cy="4619874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48"/>
          <p:cNvSpPr txBox="1"/>
          <p:nvPr/>
        </p:nvSpPr>
        <p:spPr>
          <a:xfrm>
            <a:off x="3853875" y="1703525"/>
            <a:ext cx="4680300" cy="6372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Merriweather Light"/>
                <a:ea typeface="Merriweather Light"/>
                <a:cs typeface="Merriweather Light"/>
                <a:sym typeface="Merriweather Light"/>
              </a:rPr>
              <a:t>Dada una entrada </a:t>
            </a:r>
            <a:r>
              <a:rPr b="1" lang="en" sz="1600">
                <a:latin typeface="Merriweather"/>
                <a:ea typeface="Merriweather"/>
                <a:cs typeface="Merriweather"/>
                <a:sym typeface="Merriweather"/>
              </a:rPr>
              <a:t>x</a:t>
            </a:r>
            <a:r>
              <a:rPr lang="en" sz="1600">
                <a:latin typeface="Merriweather Light"/>
                <a:ea typeface="Merriweather Light"/>
                <a:cs typeface="Merriweather Light"/>
                <a:sym typeface="Merriweather Light"/>
              </a:rPr>
              <a:t>, ¿cómo se predice su valor?</a:t>
            </a:r>
            <a:endParaRPr sz="1600">
              <a:latin typeface="Merriweather Light"/>
              <a:ea typeface="Merriweather Light"/>
              <a:cs typeface="Merriweather Light"/>
              <a:sym typeface="Merriweather Light"/>
            </a:endParaRPr>
          </a:p>
        </p:txBody>
      </p:sp>
      <p:sp>
        <p:nvSpPr>
          <p:cNvPr id="388" name="Google Shape;388;p48"/>
          <p:cNvSpPr txBox="1"/>
          <p:nvPr/>
        </p:nvSpPr>
        <p:spPr>
          <a:xfrm>
            <a:off x="1810200" y="1981625"/>
            <a:ext cx="842700" cy="3591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erriweather Light"/>
                <a:ea typeface="Merriweather Light"/>
                <a:cs typeface="Merriweather Light"/>
                <a:sym typeface="Merriweather Light"/>
              </a:rPr>
              <a:t>Salida</a:t>
            </a:r>
            <a:endParaRPr>
              <a:latin typeface="Merriweather Light"/>
              <a:ea typeface="Merriweather Light"/>
              <a:cs typeface="Merriweather Light"/>
              <a:sym typeface="Merriweather Light"/>
            </a:endParaRPr>
          </a:p>
        </p:txBody>
      </p:sp>
      <p:cxnSp>
        <p:nvCxnSpPr>
          <p:cNvPr id="389" name="Google Shape;389;p48"/>
          <p:cNvCxnSpPr/>
          <p:nvPr/>
        </p:nvCxnSpPr>
        <p:spPr>
          <a:xfrm rot="10800000">
            <a:off x="379375" y="1940650"/>
            <a:ext cx="22200" cy="4036800"/>
          </a:xfrm>
          <a:prstGeom prst="straightConnector1">
            <a:avLst/>
          </a:prstGeom>
          <a:noFill/>
          <a:ln cap="flat" cmpd="sng" w="28575">
            <a:solidFill>
              <a:srgbClr val="98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49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Proceso de pre-alimentación (forward pass)</a:t>
            </a:r>
            <a:endParaRPr/>
          </a:p>
        </p:txBody>
      </p:sp>
      <p:pic>
        <p:nvPicPr>
          <p:cNvPr id="395" name="Google Shape;395;p49"/>
          <p:cNvPicPr preferRelativeResize="0"/>
          <p:nvPr/>
        </p:nvPicPr>
        <p:blipFill rotWithShape="1">
          <a:blip r:embed="rId3">
            <a:alphaModFix/>
          </a:blip>
          <a:srcRect b="8931" l="0" r="0" t="17679"/>
          <a:stretch/>
        </p:blipFill>
        <p:spPr>
          <a:xfrm>
            <a:off x="375425" y="1655650"/>
            <a:ext cx="8393175" cy="4619874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p49"/>
          <p:cNvSpPr txBox="1"/>
          <p:nvPr/>
        </p:nvSpPr>
        <p:spPr>
          <a:xfrm>
            <a:off x="3853875" y="1703525"/>
            <a:ext cx="4914600" cy="4188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Merriweather Light"/>
                <a:ea typeface="Merriweather Light"/>
                <a:cs typeface="Merriweather Light"/>
                <a:sym typeface="Merriweather Light"/>
              </a:rPr>
              <a:t>Dada una entrada </a:t>
            </a:r>
            <a:r>
              <a:rPr b="1" lang="en" sz="1600">
                <a:latin typeface="Merriweather"/>
                <a:ea typeface="Merriweather"/>
                <a:cs typeface="Merriweather"/>
                <a:sym typeface="Merriweather"/>
              </a:rPr>
              <a:t>x</a:t>
            </a:r>
            <a:r>
              <a:rPr lang="en" sz="1600">
                <a:latin typeface="Merriweather Light"/>
                <a:ea typeface="Merriweather Light"/>
                <a:cs typeface="Merriweather Light"/>
                <a:sym typeface="Merriweather Light"/>
              </a:rPr>
              <a:t>, ¿cómo se predice su valor?</a:t>
            </a:r>
            <a:endParaRPr sz="1600">
              <a:latin typeface="Merriweather Light"/>
              <a:ea typeface="Merriweather Light"/>
              <a:cs typeface="Merriweather Light"/>
              <a:sym typeface="Merriweather Light"/>
            </a:endParaRPr>
          </a:p>
        </p:txBody>
      </p:sp>
      <p:sp>
        <p:nvSpPr>
          <p:cNvPr id="397" name="Google Shape;397;p49"/>
          <p:cNvSpPr txBox="1"/>
          <p:nvPr/>
        </p:nvSpPr>
        <p:spPr>
          <a:xfrm>
            <a:off x="3767650" y="2266075"/>
            <a:ext cx="842700" cy="3591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erriweather Light"/>
                <a:ea typeface="Merriweather Light"/>
                <a:cs typeface="Merriweather Light"/>
                <a:sym typeface="Merriweather Light"/>
              </a:rPr>
              <a:t>Salida</a:t>
            </a:r>
            <a:endParaRPr>
              <a:latin typeface="Merriweather Light"/>
              <a:ea typeface="Merriweather Light"/>
              <a:cs typeface="Merriweather Light"/>
              <a:sym typeface="Merriweather Light"/>
            </a:endParaRPr>
          </a:p>
        </p:txBody>
      </p:sp>
      <p:sp>
        <p:nvSpPr>
          <p:cNvPr id="398" name="Google Shape;398;p49"/>
          <p:cNvSpPr txBox="1"/>
          <p:nvPr/>
        </p:nvSpPr>
        <p:spPr>
          <a:xfrm>
            <a:off x="1810200" y="1906975"/>
            <a:ext cx="842700" cy="3591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erriweather Light"/>
                <a:ea typeface="Merriweather Light"/>
                <a:cs typeface="Merriweather Light"/>
                <a:sym typeface="Merriweather Light"/>
              </a:rPr>
              <a:t>Salida</a:t>
            </a:r>
            <a:endParaRPr>
              <a:latin typeface="Merriweather Light"/>
              <a:ea typeface="Merriweather Light"/>
              <a:cs typeface="Merriweather Light"/>
              <a:sym typeface="Merriweather Light"/>
            </a:endParaRPr>
          </a:p>
        </p:txBody>
      </p:sp>
      <p:cxnSp>
        <p:nvCxnSpPr>
          <p:cNvPr id="399" name="Google Shape;399;p49"/>
          <p:cNvCxnSpPr/>
          <p:nvPr/>
        </p:nvCxnSpPr>
        <p:spPr>
          <a:xfrm rot="10800000">
            <a:off x="379375" y="1940650"/>
            <a:ext cx="22200" cy="4036800"/>
          </a:xfrm>
          <a:prstGeom prst="straightConnector1">
            <a:avLst/>
          </a:prstGeom>
          <a:noFill/>
          <a:ln cap="flat" cmpd="sng" w="28575">
            <a:solidFill>
              <a:srgbClr val="98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50"/>
          <p:cNvSpPr txBox="1"/>
          <p:nvPr>
            <p:ph type="ctrTitle"/>
          </p:nvPr>
        </p:nvSpPr>
        <p:spPr>
          <a:xfrm>
            <a:off x="685800" y="2862150"/>
            <a:ext cx="7772400" cy="113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XOR con redes neuronales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5"/>
          <p:cNvSpPr txBox="1"/>
          <p:nvPr>
            <p:ph idx="1" type="body"/>
          </p:nvPr>
        </p:nvSpPr>
        <p:spPr>
          <a:xfrm>
            <a:off x="457200" y="1600200"/>
            <a:ext cx="2967900" cy="416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600">
                <a:latin typeface="Merriweather"/>
                <a:ea typeface="Merriweather"/>
                <a:cs typeface="Merriweather"/>
                <a:sym typeface="Merriweather"/>
              </a:rPr>
              <a:t>Objetivos</a:t>
            </a:r>
            <a:endParaRPr b="1" sz="16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◉"/>
            </a:pPr>
            <a:r>
              <a:rPr lang="en" sz="1600">
                <a:latin typeface="Merriweather Light"/>
                <a:ea typeface="Merriweather Light"/>
                <a:cs typeface="Merriweather Light"/>
                <a:sym typeface="Merriweather Light"/>
              </a:rPr>
              <a:t>Comprender qué son y para qué sirven las redes neuronales.</a:t>
            </a:r>
            <a:endParaRPr sz="1600">
              <a:latin typeface="Merriweather Light"/>
              <a:ea typeface="Merriweather Light"/>
              <a:cs typeface="Merriweather Light"/>
              <a:sym typeface="Merriweather Light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600"/>
              <a:buChar char="◉"/>
            </a:pPr>
            <a:r>
              <a:rPr lang="en" sz="1600">
                <a:latin typeface="Merriweather Light"/>
                <a:ea typeface="Merriweather Light"/>
                <a:cs typeface="Merriweather Light"/>
                <a:sym typeface="Merriweather Light"/>
              </a:rPr>
              <a:t>Entender las redes neuronales como un método  de aprendizaje de representaciones.</a:t>
            </a:r>
            <a:endParaRPr sz="1600">
              <a:latin typeface="Merriweather Light"/>
              <a:ea typeface="Merriweather Light"/>
              <a:cs typeface="Merriweather Light"/>
              <a:sym typeface="Merriweather Light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600"/>
              <a:buChar char="◉"/>
            </a:pPr>
            <a:r>
              <a:rPr lang="en" sz="1600">
                <a:latin typeface="Merriweather Light"/>
                <a:ea typeface="Merriweather Light"/>
                <a:cs typeface="Merriweather Light"/>
                <a:sym typeface="Merriweather Light"/>
              </a:rPr>
              <a:t>Implementación y entrenamiento de redes neuronales con herramientas de alto nivel.</a:t>
            </a:r>
            <a:endParaRPr sz="1600">
              <a:latin typeface="Merriweather Light"/>
              <a:ea typeface="Merriweather Light"/>
              <a:cs typeface="Merriweather Light"/>
              <a:sym typeface="Merriweather Light"/>
            </a:endParaRPr>
          </a:p>
        </p:txBody>
      </p:sp>
      <p:sp>
        <p:nvSpPr>
          <p:cNvPr id="85" name="Google Shape;85;p15"/>
          <p:cNvSpPr txBox="1"/>
          <p:nvPr>
            <p:ph idx="4294967295" type="title"/>
          </p:nvPr>
        </p:nvSpPr>
        <p:spPr>
          <a:xfrm>
            <a:off x="1810300" y="742400"/>
            <a:ext cx="5523600" cy="63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 this template</a:t>
            </a:r>
            <a:endParaRPr/>
          </a:p>
        </p:txBody>
      </p:sp>
      <p:sp>
        <p:nvSpPr>
          <p:cNvPr id="86" name="Google Shape;86;p15"/>
          <p:cNvSpPr txBox="1"/>
          <p:nvPr>
            <p:ph idx="2" type="body"/>
          </p:nvPr>
        </p:nvSpPr>
        <p:spPr>
          <a:xfrm>
            <a:off x="3988275" y="1600200"/>
            <a:ext cx="5100000" cy="53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600">
                <a:latin typeface="Merriweather"/>
                <a:ea typeface="Merriweather"/>
                <a:cs typeface="Merriweather"/>
                <a:sym typeface="Merriweather"/>
              </a:rPr>
              <a:t>Materiales</a:t>
            </a:r>
            <a:r>
              <a:rPr b="1" lang="en" sz="1800">
                <a:latin typeface="Merriweather"/>
                <a:ea typeface="Merriweather"/>
                <a:cs typeface="Merriweather"/>
                <a:sym typeface="Merriweather"/>
              </a:rPr>
              <a:t> </a:t>
            </a:r>
            <a:endParaRPr b="1" sz="18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>
                <a:latin typeface="Merriweather Light"/>
                <a:ea typeface="Merriweather Light"/>
                <a:cs typeface="Merriweather Light"/>
                <a:sym typeface="Merriweather Light"/>
              </a:rPr>
              <a:t>Las clases se encuentran disponibles en </a:t>
            </a:r>
            <a:r>
              <a:rPr lang="en" sz="1600" u="sng">
                <a:solidFill>
                  <a:schemeClr val="hlink"/>
                </a:solidFill>
                <a:latin typeface="Merriweather Light"/>
                <a:ea typeface="Merriweather Light"/>
                <a:cs typeface="Merriweather Light"/>
                <a:sym typeface="Merriweather Light"/>
                <a:hlinkClick r:id="rId3"/>
              </a:rPr>
              <a:t>github.com/DiploDatos/AprendizajeProfundo</a:t>
            </a:r>
            <a:endParaRPr sz="1600">
              <a:latin typeface="Merriweather Light"/>
              <a:ea typeface="Merriweather Light"/>
              <a:cs typeface="Merriweather Light"/>
              <a:sym typeface="Merriweather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>
                <a:latin typeface="Merriweather Light"/>
                <a:ea typeface="Merriweather Light"/>
                <a:cs typeface="Merriweather Light"/>
                <a:sym typeface="Merriweather Light"/>
              </a:rPr>
              <a:t>Sigan las instrucciones para poder instalar y configurar el entorno de desarrollo que utilizaremos con la herramienta PyTorch.</a:t>
            </a:r>
            <a:endParaRPr sz="1600">
              <a:latin typeface="Merriweather Light"/>
              <a:ea typeface="Merriweather Light"/>
              <a:cs typeface="Merriweather Light"/>
              <a:sym typeface="Merriweather Light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Merriweather Light"/>
              <a:ea typeface="Merriweather Light"/>
              <a:cs typeface="Merriweather Light"/>
              <a:sym typeface="Merriweather Light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600">
                <a:latin typeface="Merriweather"/>
                <a:ea typeface="Merriweather"/>
                <a:cs typeface="Merriweather"/>
                <a:sym typeface="Merriweather"/>
              </a:rPr>
              <a:t>Métodos de evaluación</a:t>
            </a:r>
            <a:endParaRPr b="1" sz="16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Merriweather Light"/>
              <a:buChar char="◉"/>
            </a:pPr>
            <a:r>
              <a:rPr lang="en" sz="1600">
                <a:latin typeface="Merriweather Light"/>
                <a:ea typeface="Merriweather Light"/>
                <a:cs typeface="Merriweather Light"/>
                <a:sym typeface="Merriweather Light"/>
              </a:rPr>
              <a:t>La materia cuenta con dos partes: introducción y avanzado. </a:t>
            </a:r>
            <a:endParaRPr sz="1600">
              <a:latin typeface="Merriweather Light"/>
              <a:ea typeface="Merriweather Light"/>
              <a:cs typeface="Merriweather Light"/>
              <a:sym typeface="Merriweather Light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Merriweather Light"/>
              <a:buChar char="◉"/>
            </a:pPr>
            <a:r>
              <a:rPr lang="en" sz="1600">
                <a:latin typeface="Merriweather Light"/>
                <a:ea typeface="Merriweather Light"/>
                <a:cs typeface="Merriweather Light"/>
                <a:sym typeface="Merriweather Light"/>
              </a:rPr>
              <a:t>Cada parte tendrá un práctico asociado que resolver de acuerdo a los temas vistos. </a:t>
            </a:r>
            <a:endParaRPr sz="1600">
              <a:latin typeface="Merriweather Light"/>
              <a:ea typeface="Merriweather Light"/>
              <a:cs typeface="Merriweather Light"/>
              <a:sym typeface="Merriweather Light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600"/>
              <a:buFont typeface="Merriweather Light"/>
              <a:buChar char="◉"/>
            </a:pPr>
            <a:r>
              <a:rPr lang="en" sz="1600">
                <a:latin typeface="Merriweather Light"/>
                <a:ea typeface="Merriweather Light"/>
                <a:cs typeface="Merriweather Light"/>
                <a:sym typeface="Merriweather Light"/>
              </a:rPr>
              <a:t>Se puede hacer la primera mitad (sólo la introducción) o la totalidad de la materia.</a:t>
            </a:r>
            <a:endParaRPr sz="1600">
              <a:latin typeface="Merriweather Light"/>
              <a:ea typeface="Merriweather Light"/>
              <a:cs typeface="Merriweather Light"/>
              <a:sym typeface="Merriweather Light"/>
            </a:endParaRPr>
          </a:p>
        </p:txBody>
      </p:sp>
      <p:sp>
        <p:nvSpPr>
          <p:cNvPr id="87" name="Google Shape;87;p15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Sobre la materia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51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XOR con redes neuronales</a:t>
            </a:r>
            <a:endParaRPr/>
          </a:p>
        </p:txBody>
      </p:sp>
      <p:pic>
        <p:nvPicPr>
          <p:cNvPr id="410" name="Google Shape;410;p51"/>
          <p:cNvPicPr preferRelativeResize="0"/>
          <p:nvPr/>
        </p:nvPicPr>
        <p:blipFill rotWithShape="1">
          <a:blip r:embed="rId3">
            <a:alphaModFix/>
          </a:blip>
          <a:srcRect b="2606" l="0" r="0" t="17921"/>
          <a:stretch/>
        </p:blipFill>
        <p:spPr>
          <a:xfrm>
            <a:off x="214650" y="1528400"/>
            <a:ext cx="8714726" cy="519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52"/>
          <p:cNvSpPr txBox="1"/>
          <p:nvPr>
            <p:ph idx="4294967295" type="subTitle"/>
          </p:nvPr>
        </p:nvSpPr>
        <p:spPr>
          <a:xfrm>
            <a:off x="685800" y="2186550"/>
            <a:ext cx="7772400" cy="104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>
                <a:latin typeface="Merriweather Light"/>
                <a:ea typeface="Merriweather Light"/>
                <a:cs typeface="Merriweather Light"/>
                <a:sym typeface="Merriweather Light"/>
              </a:rPr>
              <a:t>II. ENTRENAMIENTO</a:t>
            </a:r>
            <a:endParaRPr sz="3600">
              <a:latin typeface="Merriweather Light"/>
              <a:ea typeface="Merriweather Light"/>
              <a:cs typeface="Merriweather Light"/>
              <a:sym typeface="Merriweather Light"/>
            </a:endParaRPr>
          </a:p>
        </p:txBody>
      </p:sp>
      <p:sp>
        <p:nvSpPr>
          <p:cNvPr id="416" name="Google Shape;416;p52"/>
          <p:cNvSpPr txBox="1"/>
          <p:nvPr>
            <p:ph idx="4294967295" type="body"/>
          </p:nvPr>
        </p:nvSpPr>
        <p:spPr>
          <a:xfrm>
            <a:off x="685800" y="3826225"/>
            <a:ext cx="7772400" cy="222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latin typeface="Merriweather Light"/>
                <a:ea typeface="Merriweather Light"/>
                <a:cs typeface="Merriweather Light"/>
                <a:sym typeface="Merriweather Light"/>
              </a:rPr>
              <a:t>¿Cómo se entrenan las redes neuronales?</a:t>
            </a:r>
            <a:endParaRPr sz="1800">
              <a:latin typeface="Merriweather Light"/>
              <a:ea typeface="Merriweather Light"/>
              <a:cs typeface="Merriweather Light"/>
              <a:sym typeface="Merriweather Light"/>
            </a:endParaRPr>
          </a:p>
        </p:txBody>
      </p:sp>
      <p:cxnSp>
        <p:nvCxnSpPr>
          <p:cNvPr id="417" name="Google Shape;417;p52"/>
          <p:cNvCxnSpPr/>
          <p:nvPr/>
        </p:nvCxnSpPr>
        <p:spPr>
          <a:xfrm>
            <a:off x="3927600" y="3429000"/>
            <a:ext cx="1288800" cy="0"/>
          </a:xfrm>
          <a:prstGeom prst="straightConnector1">
            <a:avLst/>
          </a:prstGeom>
          <a:noFill/>
          <a:ln cap="flat" cmpd="sng" w="9525">
            <a:solidFill>
              <a:srgbClr val="22222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18" name="Google Shape;418;p52"/>
          <p:cNvSpPr/>
          <p:nvPr/>
        </p:nvSpPr>
        <p:spPr>
          <a:xfrm>
            <a:off x="4529400" y="3386400"/>
            <a:ext cx="85200" cy="85200"/>
          </a:xfrm>
          <a:prstGeom prst="diamond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53"/>
          <p:cNvSpPr txBox="1"/>
          <p:nvPr>
            <p:ph type="ctrTitle"/>
          </p:nvPr>
        </p:nvSpPr>
        <p:spPr>
          <a:xfrm>
            <a:off x="685800" y="2862150"/>
            <a:ext cx="7772400" cy="113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Entrenamiento de la red neuronal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54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Algunos puntos importantes</a:t>
            </a:r>
            <a:endParaRPr/>
          </a:p>
        </p:txBody>
      </p:sp>
      <p:sp>
        <p:nvSpPr>
          <p:cNvPr id="429" name="Google Shape;429;p54"/>
          <p:cNvSpPr txBox="1"/>
          <p:nvPr/>
        </p:nvSpPr>
        <p:spPr>
          <a:xfrm>
            <a:off x="474150" y="1725125"/>
            <a:ext cx="8195700" cy="38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Merriweather Light"/>
              <a:buChar char="●"/>
            </a:pPr>
            <a:r>
              <a:rPr lang="en" sz="2000">
                <a:latin typeface="Merriweather Light"/>
                <a:ea typeface="Merriweather Light"/>
                <a:cs typeface="Merriweather Light"/>
                <a:sym typeface="Merriweather Light"/>
              </a:rPr>
              <a:t>A diferencia de los modelos lineales, la no </a:t>
            </a:r>
            <a:r>
              <a:rPr lang="en" sz="2000">
                <a:latin typeface="Merriweather Light"/>
                <a:ea typeface="Merriweather Light"/>
                <a:cs typeface="Merriweather Light"/>
                <a:sym typeface="Merriweather Light"/>
              </a:rPr>
              <a:t>linealidad de las redes neuronales genera funciones de costo (error)  más interesantes y principalmente no convexas.</a:t>
            </a:r>
            <a:r>
              <a:rPr lang="en" sz="2000">
                <a:latin typeface="Merriweather Light"/>
                <a:ea typeface="Merriweather Light"/>
                <a:cs typeface="Merriweather Light"/>
                <a:sym typeface="Merriweather Light"/>
              </a:rPr>
              <a:t> </a:t>
            </a:r>
            <a:endParaRPr sz="2000">
              <a:latin typeface="Merriweather Light"/>
              <a:ea typeface="Merriweather Light"/>
              <a:cs typeface="Merriweather Light"/>
              <a:sym typeface="Merriweather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Merriweather Light"/>
              <a:buChar char="●"/>
            </a:pPr>
            <a:r>
              <a:rPr lang="en" sz="2000">
                <a:latin typeface="Merriweather Light"/>
                <a:ea typeface="Merriweather Light"/>
                <a:cs typeface="Merriweather Light"/>
                <a:sym typeface="Merriweather Light"/>
              </a:rPr>
              <a:t>Calcular una expresión analítica para el gradiente puede ser sencillo, pero evaluar esta expresión numéricamente puede ser computacionalmente costoso.</a:t>
            </a:r>
            <a:endParaRPr sz="2000">
              <a:latin typeface="Merriweather Light"/>
              <a:ea typeface="Merriweather Light"/>
              <a:cs typeface="Merriweather Light"/>
              <a:sym typeface="Merriweather Ligh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Merriweather Light"/>
              <a:ea typeface="Merriweather Light"/>
              <a:cs typeface="Merriweather Light"/>
              <a:sym typeface="Merriweather Light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Merriweather Light"/>
              <a:buChar char="●"/>
            </a:pPr>
            <a:r>
              <a:rPr lang="en" sz="2000">
                <a:latin typeface="Merriweather Light"/>
                <a:ea typeface="Merriweather Light"/>
                <a:cs typeface="Merriweather Light"/>
                <a:sym typeface="Merriweather Light"/>
              </a:rPr>
              <a:t>Con mayores o menores modificaciones, las redes neuronales minimizan la función de costo usando técnicas de </a:t>
            </a:r>
            <a:r>
              <a:rPr b="1" lang="en" sz="2000">
                <a:latin typeface="Merriweather"/>
                <a:ea typeface="Merriweather"/>
                <a:cs typeface="Merriweather"/>
                <a:sym typeface="Merriweather"/>
              </a:rPr>
              <a:t>descenso del gradiente</a:t>
            </a:r>
            <a:r>
              <a:rPr lang="en" sz="2000">
                <a:latin typeface="Merriweather Light"/>
                <a:ea typeface="Merriweather Light"/>
                <a:cs typeface="Merriweather Light"/>
                <a:sym typeface="Merriweather Light"/>
              </a:rPr>
              <a:t> como en métodos clásicos de machine learning.</a:t>
            </a:r>
            <a:endParaRPr sz="2000">
              <a:latin typeface="Merriweather Light"/>
              <a:ea typeface="Merriweather Light"/>
              <a:cs typeface="Merriweather Light"/>
              <a:sym typeface="Merriweather Light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55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Intuición de la retropropagación</a:t>
            </a:r>
            <a:endParaRPr/>
          </a:p>
        </p:txBody>
      </p:sp>
      <p:sp>
        <p:nvSpPr>
          <p:cNvPr id="435" name="Google Shape;435;p55"/>
          <p:cNvSpPr txBox="1"/>
          <p:nvPr/>
        </p:nvSpPr>
        <p:spPr>
          <a:xfrm>
            <a:off x="691525" y="1876675"/>
            <a:ext cx="7509900" cy="461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erriweather"/>
              <a:buChar char="●"/>
            </a:pPr>
            <a:r>
              <a:rPr lang="en" sz="1800">
                <a:latin typeface="Merriweather Light"/>
                <a:ea typeface="Merriweather Light"/>
                <a:cs typeface="Merriweather Light"/>
                <a:sym typeface="Merriweather Light"/>
              </a:rPr>
              <a:t>El algoritmo de </a:t>
            </a:r>
            <a:r>
              <a:rPr b="1" i="1" lang="en" sz="1800">
                <a:latin typeface="Merriweather"/>
                <a:ea typeface="Merriweather"/>
                <a:cs typeface="Merriweather"/>
                <a:sym typeface="Merriweather"/>
              </a:rPr>
              <a:t>retropropagación</a:t>
            </a:r>
            <a:r>
              <a:rPr lang="en" sz="1800">
                <a:latin typeface="Merriweather Light"/>
                <a:ea typeface="Merriweather Light"/>
                <a:cs typeface="Merriweather Light"/>
                <a:sym typeface="Merriweather Light"/>
              </a:rPr>
              <a:t> permite calcular el gradiente de la función de costo J (con respecto a los parámetros de </a:t>
            </a:r>
            <a:r>
              <a:rPr i="1" lang="en" sz="1800" u="sng">
                <a:latin typeface="Merriweather Light"/>
                <a:ea typeface="Merriweather Light"/>
                <a:cs typeface="Merriweather Light"/>
                <a:sym typeface="Merriweather Light"/>
              </a:rPr>
              <a:t>pesos</a:t>
            </a:r>
            <a:r>
              <a:rPr lang="en" sz="1800">
                <a:latin typeface="Merriweather Light"/>
                <a:ea typeface="Merriweather Light"/>
                <a:cs typeface="Merriweather Light"/>
                <a:sym typeface="Merriweather Light"/>
              </a:rPr>
              <a:t> y  </a:t>
            </a:r>
            <a:r>
              <a:rPr i="1" lang="en" sz="1800" u="sng">
                <a:latin typeface="Merriweather Light"/>
                <a:ea typeface="Merriweather Light"/>
                <a:cs typeface="Merriweather Light"/>
                <a:sym typeface="Merriweather Light"/>
              </a:rPr>
              <a:t>bias</a:t>
            </a:r>
            <a:r>
              <a:rPr lang="en" sz="1800">
                <a:latin typeface="Merriweather Light"/>
                <a:ea typeface="Merriweather Light"/>
                <a:cs typeface="Merriweather Light"/>
                <a:sym typeface="Merriweather Light"/>
              </a:rPr>
              <a:t>) haciendo que la información “se mueva” hacia  atrás en la red mediante un procedimiento sencillo y no costoso. </a:t>
            </a:r>
            <a:endParaRPr sz="1800">
              <a:latin typeface="Merriweather Light"/>
              <a:ea typeface="Merriweather Light"/>
              <a:cs typeface="Merriweather Light"/>
              <a:sym typeface="Merriweather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Merriweather Light"/>
              <a:ea typeface="Merriweather Light"/>
              <a:cs typeface="Merriweather Light"/>
              <a:sym typeface="Merriweather Ligh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erriweather Light"/>
              <a:buChar char="●"/>
            </a:pPr>
            <a:r>
              <a:rPr lang="en" sz="1800">
                <a:latin typeface="Merriweather Light"/>
                <a:ea typeface="Merriweather Light"/>
                <a:cs typeface="Merriweather Light"/>
                <a:sym typeface="Merriweather Light"/>
              </a:rPr>
              <a:t>De esta manera, ajusta los pesos y los valores de bias de la red en cada paso, minimizando la diferencia entre la salida actual y el valor real.</a:t>
            </a:r>
            <a:endParaRPr sz="1800">
              <a:latin typeface="Merriweather Light"/>
              <a:ea typeface="Merriweather Light"/>
              <a:cs typeface="Merriweather Light"/>
              <a:sym typeface="Merriweather Ligh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Merriweather Light"/>
              <a:ea typeface="Merriweather Light"/>
              <a:cs typeface="Merriweather Light"/>
              <a:sym typeface="Merriweather Ligh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erriweather Light"/>
              <a:buChar char="●"/>
            </a:pPr>
            <a:r>
              <a:rPr lang="en" sz="1800">
                <a:latin typeface="Merriweather Light"/>
                <a:ea typeface="Merriweather Light"/>
                <a:cs typeface="Merriweather Light"/>
                <a:sym typeface="Merriweather Light"/>
              </a:rPr>
              <a:t>El objetivo final es determinar  cuáles caminos de la red son los más importantes en la predicción correcta del output final.</a:t>
            </a:r>
            <a:endParaRPr sz="1800">
              <a:latin typeface="Merriweather Light"/>
              <a:ea typeface="Merriweather Light"/>
              <a:cs typeface="Merriweather Light"/>
              <a:sym typeface="Merriweather Ligh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Merriweather Light"/>
              <a:ea typeface="Merriweather Light"/>
              <a:cs typeface="Merriweather Light"/>
              <a:sym typeface="Merriweather Ligh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erriweather Light"/>
              <a:buChar char="●"/>
            </a:pPr>
            <a:r>
              <a:rPr lang="en" sz="1800">
                <a:latin typeface="Merriweather Light"/>
                <a:ea typeface="Merriweather Light"/>
                <a:cs typeface="Merriweather Light"/>
                <a:sym typeface="Merriweather Light"/>
              </a:rPr>
              <a:t>El gradiente nos dice cuánto un parámetro necesita cambiar de manera de minimizar la función de costo.</a:t>
            </a:r>
            <a:endParaRPr sz="1800">
              <a:latin typeface="Merriweather Light"/>
              <a:ea typeface="Merriweather Light"/>
              <a:cs typeface="Merriweather Light"/>
              <a:sym typeface="Merriweather Light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56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Intuición de la retropropagación</a:t>
            </a:r>
            <a:endParaRPr/>
          </a:p>
        </p:txBody>
      </p:sp>
      <p:sp>
        <p:nvSpPr>
          <p:cNvPr id="441" name="Google Shape;441;p56"/>
          <p:cNvSpPr txBox="1"/>
          <p:nvPr/>
        </p:nvSpPr>
        <p:spPr>
          <a:xfrm>
            <a:off x="446200" y="1578050"/>
            <a:ext cx="6326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Ejemplo </a:t>
            </a:r>
            <a:r>
              <a:rPr lang="en" sz="12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extraído</a:t>
            </a:r>
            <a:r>
              <a:rPr lang="en" sz="12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 del </a:t>
            </a:r>
            <a:r>
              <a:rPr lang="en" sz="1200" u="sng">
                <a:solidFill>
                  <a:schemeClr val="hlink"/>
                </a:solidFill>
                <a:latin typeface="Merriweather"/>
                <a:ea typeface="Merriweather"/>
                <a:cs typeface="Merriweather"/>
                <a:sym typeface="Merriweather"/>
                <a:hlinkClick r:id="rId3"/>
              </a:rPr>
              <a:t>artículo</a:t>
            </a:r>
            <a:r>
              <a:rPr lang="en" sz="12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 “Understanding Backpropagation” de Brent Scarff.</a:t>
            </a:r>
            <a:endParaRPr sz="12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442" name="Google Shape;442;p56"/>
          <p:cNvPicPr preferRelativeResize="0"/>
          <p:nvPr/>
        </p:nvPicPr>
        <p:blipFill rotWithShape="1">
          <a:blip r:embed="rId4">
            <a:alphaModFix/>
          </a:blip>
          <a:srcRect b="0" l="9255" r="0" t="12990"/>
          <a:stretch/>
        </p:blipFill>
        <p:spPr>
          <a:xfrm>
            <a:off x="446200" y="2397900"/>
            <a:ext cx="7892425" cy="3657600"/>
          </a:xfrm>
          <a:prstGeom prst="rect">
            <a:avLst/>
          </a:prstGeom>
          <a:noFill/>
          <a:ln>
            <a:noFill/>
          </a:ln>
        </p:spPr>
      </p:pic>
      <p:sp>
        <p:nvSpPr>
          <p:cNvPr id="443" name="Google Shape;443;p56"/>
          <p:cNvSpPr/>
          <p:nvPr/>
        </p:nvSpPr>
        <p:spPr>
          <a:xfrm>
            <a:off x="3211700" y="3345750"/>
            <a:ext cx="892200" cy="26985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A8122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p56"/>
          <p:cNvSpPr/>
          <p:nvPr/>
        </p:nvSpPr>
        <p:spPr>
          <a:xfrm>
            <a:off x="4813750" y="3345750"/>
            <a:ext cx="892200" cy="26985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A8122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Google Shape;445;p56"/>
          <p:cNvSpPr txBox="1"/>
          <p:nvPr/>
        </p:nvSpPr>
        <p:spPr>
          <a:xfrm>
            <a:off x="3211700" y="6222775"/>
            <a:ext cx="892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Merriweather Light"/>
                <a:ea typeface="Merriweather Light"/>
                <a:cs typeface="Merriweather Light"/>
                <a:sym typeface="Merriweather Light"/>
              </a:rPr>
              <a:t>Layer 1</a:t>
            </a:r>
            <a:endParaRPr i="1">
              <a:latin typeface="Merriweather Light"/>
              <a:ea typeface="Merriweather Light"/>
              <a:cs typeface="Merriweather Light"/>
              <a:sym typeface="Merriweather Light"/>
            </a:endParaRPr>
          </a:p>
        </p:txBody>
      </p:sp>
      <p:sp>
        <p:nvSpPr>
          <p:cNvPr id="446" name="Google Shape;446;p56"/>
          <p:cNvSpPr txBox="1"/>
          <p:nvPr/>
        </p:nvSpPr>
        <p:spPr>
          <a:xfrm>
            <a:off x="4902975" y="6222775"/>
            <a:ext cx="892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Merriweather Light"/>
                <a:ea typeface="Merriweather Light"/>
                <a:cs typeface="Merriweather Light"/>
                <a:sym typeface="Merriweather Light"/>
              </a:rPr>
              <a:t>Layer 2</a:t>
            </a:r>
            <a:endParaRPr i="1">
              <a:latin typeface="Merriweather Light"/>
              <a:ea typeface="Merriweather Light"/>
              <a:cs typeface="Merriweather Light"/>
              <a:sym typeface="Merriweather Light"/>
            </a:endParaRPr>
          </a:p>
        </p:txBody>
      </p:sp>
      <p:cxnSp>
        <p:nvCxnSpPr>
          <p:cNvPr id="447" name="Google Shape;447;p56"/>
          <p:cNvCxnSpPr/>
          <p:nvPr/>
        </p:nvCxnSpPr>
        <p:spPr>
          <a:xfrm flipH="1">
            <a:off x="4515350" y="2309125"/>
            <a:ext cx="147300" cy="9279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48" name="Google Shape;448;p56"/>
          <p:cNvSpPr/>
          <p:nvPr/>
        </p:nvSpPr>
        <p:spPr>
          <a:xfrm>
            <a:off x="4103900" y="3278900"/>
            <a:ext cx="751032" cy="490104"/>
          </a:xfrm>
          <a:prstGeom prst="cloud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57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Intuición de la retropropagación</a:t>
            </a:r>
            <a:endParaRPr/>
          </a:p>
        </p:txBody>
      </p:sp>
      <p:sp>
        <p:nvSpPr>
          <p:cNvPr id="454" name="Google Shape;454;p57"/>
          <p:cNvSpPr txBox="1"/>
          <p:nvPr/>
        </p:nvSpPr>
        <p:spPr>
          <a:xfrm>
            <a:off x="446200" y="1578050"/>
            <a:ext cx="6326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Ejemplo extraído del </a:t>
            </a:r>
            <a:r>
              <a:rPr lang="en" sz="1200" u="sng">
                <a:solidFill>
                  <a:schemeClr val="hlink"/>
                </a:solidFill>
                <a:latin typeface="Merriweather"/>
                <a:ea typeface="Merriweather"/>
                <a:cs typeface="Merriweather"/>
                <a:sym typeface="Merriweather"/>
                <a:hlinkClick r:id="rId3"/>
              </a:rPr>
              <a:t>artículo</a:t>
            </a:r>
            <a:r>
              <a:rPr lang="en" sz="12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 “Understanding Backpropagation” de Brent Scarff.</a:t>
            </a:r>
            <a:endParaRPr sz="12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455" name="Google Shape;455;p57"/>
          <p:cNvPicPr preferRelativeResize="0"/>
          <p:nvPr/>
        </p:nvPicPr>
        <p:blipFill rotWithShape="1">
          <a:blip r:embed="rId4">
            <a:alphaModFix/>
          </a:blip>
          <a:srcRect b="14339" l="5720" r="21862" t="0"/>
          <a:stretch/>
        </p:blipFill>
        <p:spPr>
          <a:xfrm>
            <a:off x="340912" y="2220275"/>
            <a:ext cx="7291526" cy="3932364"/>
          </a:xfrm>
          <a:prstGeom prst="rect">
            <a:avLst/>
          </a:prstGeom>
          <a:noFill/>
          <a:ln>
            <a:noFill/>
          </a:ln>
        </p:spPr>
      </p:pic>
      <p:sp>
        <p:nvSpPr>
          <p:cNvPr id="456" name="Google Shape;456;p57"/>
          <p:cNvSpPr/>
          <p:nvPr/>
        </p:nvSpPr>
        <p:spPr>
          <a:xfrm>
            <a:off x="3237338" y="3357255"/>
            <a:ext cx="921900" cy="27954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A8122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p57"/>
          <p:cNvSpPr/>
          <p:nvPr/>
        </p:nvSpPr>
        <p:spPr>
          <a:xfrm>
            <a:off x="4847928" y="3294880"/>
            <a:ext cx="921900" cy="27954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A8122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" name="Google Shape;458;p57"/>
          <p:cNvSpPr txBox="1"/>
          <p:nvPr/>
        </p:nvSpPr>
        <p:spPr>
          <a:xfrm>
            <a:off x="3237338" y="6241865"/>
            <a:ext cx="921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Merriweather Light"/>
                <a:ea typeface="Merriweather Light"/>
                <a:cs typeface="Merriweather Light"/>
                <a:sym typeface="Merriweather Light"/>
              </a:rPr>
              <a:t>Layer 1</a:t>
            </a:r>
            <a:endParaRPr i="1">
              <a:latin typeface="Merriweather Light"/>
              <a:ea typeface="Merriweather Light"/>
              <a:cs typeface="Merriweather Light"/>
              <a:sym typeface="Merriweather Light"/>
            </a:endParaRPr>
          </a:p>
        </p:txBody>
      </p:sp>
      <p:sp>
        <p:nvSpPr>
          <p:cNvPr id="459" name="Google Shape;459;p57"/>
          <p:cNvSpPr txBox="1"/>
          <p:nvPr/>
        </p:nvSpPr>
        <p:spPr>
          <a:xfrm>
            <a:off x="4940139" y="6241865"/>
            <a:ext cx="921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Merriweather Light"/>
                <a:ea typeface="Merriweather Light"/>
                <a:cs typeface="Merriweather Light"/>
                <a:sym typeface="Merriweather Light"/>
              </a:rPr>
              <a:t>Layer 2</a:t>
            </a:r>
            <a:endParaRPr i="1">
              <a:latin typeface="Merriweather Light"/>
              <a:ea typeface="Merriweather Light"/>
              <a:cs typeface="Merriweather Light"/>
              <a:sym typeface="Merriweather Light"/>
            </a:endParaRPr>
          </a:p>
        </p:txBody>
      </p:sp>
      <p:cxnSp>
        <p:nvCxnSpPr>
          <p:cNvPr id="460" name="Google Shape;460;p57"/>
          <p:cNvCxnSpPr/>
          <p:nvPr/>
        </p:nvCxnSpPr>
        <p:spPr>
          <a:xfrm rot="10800000">
            <a:off x="4606075" y="6100150"/>
            <a:ext cx="407400" cy="6678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61" name="Google Shape;461;p57"/>
          <p:cNvSpPr/>
          <p:nvPr/>
        </p:nvSpPr>
        <p:spPr>
          <a:xfrm>
            <a:off x="4096900" y="5610050"/>
            <a:ext cx="751032" cy="637200"/>
          </a:xfrm>
          <a:prstGeom prst="cloud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6" name="Google Shape;466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7000" y="5743279"/>
            <a:ext cx="348240" cy="431100"/>
          </a:xfrm>
          <a:prstGeom prst="rect">
            <a:avLst/>
          </a:prstGeom>
          <a:noFill/>
          <a:ln>
            <a:noFill/>
          </a:ln>
        </p:spPr>
      </p:pic>
      <p:sp>
        <p:nvSpPr>
          <p:cNvPr id="467" name="Google Shape;467;p58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Algoritmo de descenso de </a:t>
            </a:r>
            <a:r>
              <a:rPr lang="en"/>
              <a:t>gradiente</a:t>
            </a:r>
            <a:r>
              <a:rPr lang="en"/>
              <a:t> para actualizar los pesos y biases</a:t>
            </a:r>
            <a:endParaRPr/>
          </a:p>
        </p:txBody>
      </p:sp>
      <p:sp>
        <p:nvSpPr>
          <p:cNvPr id="468" name="Google Shape;468;p58"/>
          <p:cNvSpPr txBox="1"/>
          <p:nvPr/>
        </p:nvSpPr>
        <p:spPr>
          <a:xfrm>
            <a:off x="836475" y="2041075"/>
            <a:ext cx="75381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A8122A"/>
              </a:buClr>
              <a:buSzPts val="1600"/>
              <a:buFont typeface="Merriweather"/>
              <a:buAutoNum type="arabicPeriod"/>
            </a:pPr>
            <a:r>
              <a:rPr lang="en" sz="1600">
                <a:latin typeface="Merriweather Light"/>
                <a:ea typeface="Merriweather Light"/>
                <a:cs typeface="Merriweather Light"/>
                <a:sym typeface="Merriweather Light"/>
              </a:rPr>
              <a:t>Inicializar los pesos aleatoriamente </a:t>
            </a:r>
            <a:endParaRPr sz="1600">
              <a:latin typeface="Merriweather Light"/>
              <a:ea typeface="Merriweather Light"/>
              <a:cs typeface="Merriweather Light"/>
              <a:sym typeface="Merriweather Light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A8122A"/>
              </a:buClr>
              <a:buSzPts val="1600"/>
              <a:buFont typeface="Merriweather"/>
              <a:buAutoNum type="arabicPeriod"/>
            </a:pPr>
            <a:r>
              <a:rPr lang="en" sz="1600">
                <a:latin typeface="Merriweather Light"/>
                <a:ea typeface="Merriweather Light"/>
                <a:cs typeface="Merriweather Light"/>
                <a:sym typeface="Merriweather Light"/>
              </a:rPr>
              <a:t>For loop hasta alcanzar convergencia</a:t>
            </a:r>
            <a:endParaRPr sz="1600">
              <a:latin typeface="Merriweather Light"/>
              <a:ea typeface="Merriweather Light"/>
              <a:cs typeface="Merriweather Light"/>
              <a:sym typeface="Merriweather Light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A8122A"/>
              </a:buClr>
              <a:buSzPts val="1600"/>
              <a:buFont typeface="Merriweather"/>
              <a:buAutoNum type="alphaLcPeriod"/>
            </a:pPr>
            <a:r>
              <a:rPr lang="en" sz="1600">
                <a:latin typeface="Merriweather Light"/>
                <a:ea typeface="Merriweather Light"/>
                <a:cs typeface="Merriweather Light"/>
                <a:sym typeface="Merriweather Light"/>
              </a:rPr>
              <a:t>Calcular el gradiente de la función de costo con respecto a los pesos y biases</a:t>
            </a:r>
            <a:endParaRPr sz="1600">
              <a:latin typeface="Merriweather Light"/>
              <a:ea typeface="Merriweather Light"/>
              <a:cs typeface="Merriweather Light"/>
              <a:sym typeface="Merriweather Light"/>
            </a:endParaRPr>
          </a:p>
        </p:txBody>
      </p:sp>
      <p:pic>
        <p:nvPicPr>
          <p:cNvPr id="469" name="Google Shape;469;p58"/>
          <p:cNvPicPr preferRelativeResize="0"/>
          <p:nvPr/>
        </p:nvPicPr>
        <p:blipFill rotWithShape="1">
          <a:blip r:embed="rId4">
            <a:alphaModFix/>
          </a:blip>
          <a:srcRect b="0" l="11637" r="0" t="19678"/>
          <a:stretch/>
        </p:blipFill>
        <p:spPr>
          <a:xfrm>
            <a:off x="3758100" y="3087775"/>
            <a:ext cx="1214600" cy="840750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Google Shape;470;p58"/>
          <p:cNvSpPr txBox="1"/>
          <p:nvPr/>
        </p:nvSpPr>
        <p:spPr>
          <a:xfrm>
            <a:off x="1605925" y="3959075"/>
            <a:ext cx="6467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A8122A"/>
                </a:solidFill>
                <a:latin typeface="Merriweather"/>
                <a:ea typeface="Merriweather"/>
                <a:cs typeface="Merriweather"/>
                <a:sym typeface="Merriweather"/>
              </a:rPr>
              <a:t>b</a:t>
            </a:r>
            <a:r>
              <a:rPr lang="en">
                <a:latin typeface="Merriweather Light"/>
                <a:ea typeface="Merriweather Light"/>
                <a:cs typeface="Merriweather Light"/>
                <a:sym typeface="Merriweather Light"/>
              </a:rPr>
              <a:t>. </a:t>
            </a:r>
            <a:r>
              <a:rPr lang="en" sz="1600">
                <a:latin typeface="Merriweather Light"/>
                <a:ea typeface="Merriweather Light"/>
                <a:cs typeface="Merriweather Light"/>
                <a:sym typeface="Merriweather Light"/>
              </a:rPr>
              <a:t>Actualizar</a:t>
            </a:r>
            <a:endParaRPr sz="1600">
              <a:latin typeface="Merriweather Light"/>
              <a:ea typeface="Merriweather Light"/>
              <a:cs typeface="Merriweather Light"/>
              <a:sym typeface="Merriweather Light"/>
            </a:endParaRPr>
          </a:p>
        </p:txBody>
      </p:sp>
      <p:pic>
        <p:nvPicPr>
          <p:cNvPr id="471" name="Google Shape;471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36900" y="4255200"/>
            <a:ext cx="1467800" cy="117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2" name="Google Shape;472;p5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93475" y="4597212"/>
            <a:ext cx="2234100" cy="491825"/>
          </a:xfrm>
          <a:prstGeom prst="rect">
            <a:avLst/>
          </a:prstGeom>
          <a:noFill/>
          <a:ln>
            <a:noFill/>
          </a:ln>
        </p:spPr>
      </p:pic>
      <p:sp>
        <p:nvSpPr>
          <p:cNvPr id="473" name="Google Shape;473;p58"/>
          <p:cNvSpPr txBox="1"/>
          <p:nvPr/>
        </p:nvSpPr>
        <p:spPr>
          <a:xfrm>
            <a:off x="846100" y="5681500"/>
            <a:ext cx="6177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A8122A"/>
                </a:solidFill>
                <a:latin typeface="Merriweather"/>
                <a:ea typeface="Merriweather"/>
                <a:cs typeface="Merriweather"/>
                <a:sym typeface="Merriweather"/>
              </a:rPr>
              <a:t>3.</a:t>
            </a:r>
            <a:r>
              <a:rPr lang="en" sz="1600">
                <a:latin typeface="Merriweather Light"/>
                <a:ea typeface="Merriweather Light"/>
                <a:cs typeface="Merriweather Light"/>
                <a:sym typeface="Merriweather Light"/>
              </a:rPr>
              <a:t> Retornar      y b.</a:t>
            </a:r>
            <a:endParaRPr sz="1600">
              <a:latin typeface="Merriweather Light"/>
              <a:ea typeface="Merriweather Light"/>
              <a:cs typeface="Merriweather Light"/>
              <a:sym typeface="Merriweather Light"/>
            </a:endParaRPr>
          </a:p>
        </p:txBody>
      </p:sp>
      <p:sp>
        <p:nvSpPr>
          <p:cNvPr id="474" name="Google Shape;474;p58"/>
          <p:cNvSpPr/>
          <p:nvPr/>
        </p:nvSpPr>
        <p:spPr>
          <a:xfrm>
            <a:off x="446200" y="1963000"/>
            <a:ext cx="7679400" cy="46125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A8122A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59"/>
          <p:cNvSpPr txBox="1"/>
          <p:nvPr>
            <p:ph type="ctrTitle"/>
          </p:nvPr>
        </p:nvSpPr>
        <p:spPr>
          <a:xfrm>
            <a:off x="685800" y="2862150"/>
            <a:ext cx="7772400" cy="113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Detalles de implementación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60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Clasificación multiclase (notebook 1)</a:t>
            </a:r>
            <a:endParaRPr/>
          </a:p>
        </p:txBody>
      </p:sp>
      <p:pic>
        <p:nvPicPr>
          <p:cNvPr id="485" name="Google Shape;485;p60"/>
          <p:cNvPicPr preferRelativeResize="0"/>
          <p:nvPr/>
        </p:nvPicPr>
        <p:blipFill rotWithShape="1">
          <a:blip r:embed="rId3">
            <a:alphaModFix/>
          </a:blip>
          <a:srcRect b="4174" l="0" r="0" t="16617"/>
          <a:stretch/>
        </p:blipFill>
        <p:spPr>
          <a:xfrm>
            <a:off x="94950" y="1538840"/>
            <a:ext cx="8954100" cy="5319160"/>
          </a:xfrm>
          <a:prstGeom prst="rect">
            <a:avLst/>
          </a:prstGeom>
          <a:noFill/>
          <a:ln>
            <a:noFill/>
          </a:ln>
        </p:spPr>
      </p:pic>
      <p:sp>
        <p:nvSpPr>
          <p:cNvPr id="486" name="Google Shape;486;p60"/>
          <p:cNvSpPr txBox="1"/>
          <p:nvPr/>
        </p:nvSpPr>
        <p:spPr>
          <a:xfrm>
            <a:off x="601225" y="4955700"/>
            <a:ext cx="1553100" cy="478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Raleway"/>
                <a:ea typeface="Raleway"/>
                <a:cs typeface="Raleway"/>
                <a:sym typeface="Raleway"/>
              </a:rPr>
              <a:t>Queremos</a:t>
            </a:r>
            <a:endParaRPr sz="20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87" name="Google Shape;487;p60"/>
          <p:cNvSpPr txBox="1"/>
          <p:nvPr/>
        </p:nvSpPr>
        <p:spPr>
          <a:xfrm>
            <a:off x="843475" y="2798150"/>
            <a:ext cx="1310700" cy="478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aleway"/>
                <a:ea typeface="Raleway"/>
                <a:cs typeface="Raleway"/>
                <a:sym typeface="Raleway"/>
              </a:rPr>
              <a:t>Peatón</a:t>
            </a:r>
            <a:endParaRPr sz="18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88" name="Google Shape;488;p60"/>
          <p:cNvSpPr txBox="1"/>
          <p:nvPr/>
        </p:nvSpPr>
        <p:spPr>
          <a:xfrm>
            <a:off x="2970675" y="2798150"/>
            <a:ext cx="1310700" cy="377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aleway"/>
                <a:ea typeface="Raleway"/>
                <a:cs typeface="Raleway"/>
                <a:sym typeface="Raleway"/>
              </a:rPr>
              <a:t>Auto</a:t>
            </a:r>
            <a:endParaRPr sz="18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89" name="Google Shape;489;p60"/>
          <p:cNvSpPr txBox="1"/>
          <p:nvPr/>
        </p:nvSpPr>
        <p:spPr>
          <a:xfrm>
            <a:off x="5097875" y="2798150"/>
            <a:ext cx="1310700" cy="377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aleway"/>
                <a:ea typeface="Raleway"/>
                <a:cs typeface="Raleway"/>
                <a:sym typeface="Raleway"/>
              </a:rPr>
              <a:t>Moto</a:t>
            </a:r>
            <a:endParaRPr sz="18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90" name="Google Shape;490;p60"/>
          <p:cNvSpPr txBox="1"/>
          <p:nvPr/>
        </p:nvSpPr>
        <p:spPr>
          <a:xfrm>
            <a:off x="7225075" y="2798150"/>
            <a:ext cx="1310700" cy="377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aleway"/>
                <a:ea typeface="Raleway"/>
                <a:cs typeface="Raleway"/>
                <a:sym typeface="Raleway"/>
              </a:rPr>
              <a:t>Camión</a:t>
            </a:r>
            <a:endParaRPr sz="18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91" name="Google Shape;491;p60"/>
          <p:cNvSpPr txBox="1"/>
          <p:nvPr/>
        </p:nvSpPr>
        <p:spPr>
          <a:xfrm>
            <a:off x="706150" y="6520500"/>
            <a:ext cx="1855200" cy="29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Para p</a:t>
            </a:r>
            <a:r>
              <a:rPr lang="en">
                <a:latin typeface="Raleway"/>
                <a:ea typeface="Raleway"/>
                <a:cs typeface="Raleway"/>
                <a:sym typeface="Raleway"/>
              </a:rPr>
              <a:t>eatón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92" name="Google Shape;492;p60"/>
          <p:cNvSpPr txBox="1"/>
          <p:nvPr/>
        </p:nvSpPr>
        <p:spPr>
          <a:xfrm>
            <a:off x="2698425" y="6520500"/>
            <a:ext cx="1855200" cy="29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Para auto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93" name="Google Shape;493;p60"/>
          <p:cNvSpPr txBox="1"/>
          <p:nvPr/>
        </p:nvSpPr>
        <p:spPr>
          <a:xfrm>
            <a:off x="4825625" y="6520500"/>
            <a:ext cx="1855200" cy="29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Para moto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94" name="Google Shape;494;p60"/>
          <p:cNvSpPr txBox="1"/>
          <p:nvPr/>
        </p:nvSpPr>
        <p:spPr>
          <a:xfrm>
            <a:off x="7135675" y="6520500"/>
            <a:ext cx="1855200" cy="29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Para camión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6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Recursos varios</a:t>
            </a:r>
            <a:endParaRPr/>
          </a:p>
        </p:txBody>
      </p:sp>
      <p:sp>
        <p:nvSpPr>
          <p:cNvPr id="93" name="Google Shape;93;p16"/>
          <p:cNvSpPr txBox="1"/>
          <p:nvPr>
            <p:ph idx="1" type="body"/>
          </p:nvPr>
        </p:nvSpPr>
        <p:spPr>
          <a:xfrm>
            <a:off x="457200" y="1703800"/>
            <a:ext cx="8229600" cy="494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Merriweather Light"/>
              <a:buChar char="◉"/>
            </a:pPr>
            <a:r>
              <a:rPr lang="en" sz="1800" u="sng">
                <a:solidFill>
                  <a:schemeClr val="hlink"/>
                </a:solidFill>
                <a:latin typeface="Merriweather Light"/>
                <a:ea typeface="Merriweather Light"/>
                <a:cs typeface="Merriweather Light"/>
                <a:sym typeface="Merriweather Light"/>
                <a:hlinkClick r:id="rId3"/>
              </a:rPr>
              <a:t>Github de la materia</a:t>
            </a:r>
            <a:endParaRPr sz="1800">
              <a:latin typeface="Merriweather Light"/>
              <a:ea typeface="Merriweather Light"/>
              <a:cs typeface="Merriweather Light"/>
              <a:sym typeface="Merriweather Ligh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Merriweather Light"/>
              <a:buChar char="◉"/>
            </a:pPr>
            <a:r>
              <a:rPr lang="en" sz="1800" u="sng">
                <a:solidFill>
                  <a:schemeClr val="hlink"/>
                </a:solidFill>
                <a:latin typeface="Merriweather Light"/>
                <a:ea typeface="Merriweather Light"/>
                <a:cs typeface="Merriweather Light"/>
                <a:sym typeface="Merriweather Light"/>
                <a:hlinkClick r:id="rId4"/>
              </a:rPr>
              <a:t>A Visual and Interactive Guide to the Basics of Neural Networks</a:t>
            </a:r>
            <a:endParaRPr sz="1800">
              <a:latin typeface="Merriweather Light"/>
              <a:ea typeface="Merriweather Light"/>
              <a:cs typeface="Merriweather Light"/>
              <a:sym typeface="Merriweather Ligh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Merriweather Light"/>
              <a:buChar char="◉"/>
            </a:pPr>
            <a:r>
              <a:rPr lang="en" sz="1800" u="sng">
                <a:solidFill>
                  <a:schemeClr val="hlink"/>
                </a:solidFill>
                <a:latin typeface="Merriweather Light"/>
                <a:ea typeface="Merriweather Light"/>
                <a:cs typeface="Merriweather Light"/>
                <a:sym typeface="Merriweather Light"/>
                <a:hlinkClick r:id="rId5"/>
              </a:rPr>
              <a:t>A Visual And Interactive Look at Basic Neural Network Math</a:t>
            </a:r>
            <a:endParaRPr sz="1800">
              <a:latin typeface="Merriweather Light"/>
              <a:ea typeface="Merriweather Light"/>
              <a:cs typeface="Merriweather Light"/>
              <a:sym typeface="Merriweather Ligh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Merriweather Light"/>
              <a:buChar char="◉"/>
            </a:pPr>
            <a:r>
              <a:rPr lang="en" sz="1800" u="sng">
                <a:solidFill>
                  <a:schemeClr val="hlink"/>
                </a:solidFill>
                <a:latin typeface="Merriweather Light"/>
                <a:ea typeface="Merriweather Light"/>
                <a:cs typeface="Merriweather Light"/>
                <a:sym typeface="Merriweather Light"/>
                <a:hlinkClick r:id="rId6"/>
              </a:rPr>
              <a:t>Neural Networks Demystifie</a:t>
            </a:r>
            <a:r>
              <a:rPr lang="en" sz="1800" u="sng">
                <a:solidFill>
                  <a:schemeClr val="hlink"/>
                </a:solidFill>
                <a:latin typeface="Merriweather Light"/>
                <a:ea typeface="Merriweather Light"/>
                <a:cs typeface="Merriweather Light"/>
                <a:sym typeface="Merriweather Light"/>
                <a:hlinkClick r:id="rId7"/>
              </a:rPr>
              <a:t>d</a:t>
            </a:r>
            <a:endParaRPr sz="1800">
              <a:latin typeface="Merriweather Light"/>
              <a:ea typeface="Merriweather Light"/>
              <a:cs typeface="Merriweather Light"/>
              <a:sym typeface="Merriweather Ligh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Merriweather Light"/>
              <a:buChar char="◉"/>
            </a:pPr>
            <a:r>
              <a:rPr lang="en" sz="1800" u="sng">
                <a:solidFill>
                  <a:schemeClr val="hlink"/>
                </a:solidFill>
                <a:latin typeface="Merriweather Light"/>
                <a:ea typeface="Merriweather Light"/>
                <a:cs typeface="Merriweather Light"/>
                <a:sym typeface="Merriweather Light"/>
                <a:hlinkClick r:id="rId8"/>
              </a:rPr>
              <a:t>Neural Networks</a:t>
            </a:r>
            <a:endParaRPr sz="1800">
              <a:latin typeface="Merriweather Light"/>
              <a:ea typeface="Merriweather Light"/>
              <a:cs typeface="Merriweather Light"/>
              <a:sym typeface="Merriweather Ligh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Merriweather Light"/>
              <a:buChar char="◉"/>
            </a:pPr>
            <a:r>
              <a:rPr lang="en" sz="1800" u="sng">
                <a:solidFill>
                  <a:schemeClr val="hlink"/>
                </a:solidFill>
                <a:latin typeface="Merriweather Light"/>
                <a:ea typeface="Merriweather Light"/>
                <a:cs typeface="Merriweather Light"/>
                <a:sym typeface="Merriweather Light"/>
                <a:hlinkClick r:id="rId9"/>
              </a:rPr>
              <a:t>Curso de Aprendizaje Automático de Andrew Ng - Coursera</a:t>
            </a:r>
            <a:endParaRPr sz="1800">
              <a:latin typeface="Merriweather Light"/>
              <a:ea typeface="Merriweather Light"/>
              <a:cs typeface="Merriweather Light"/>
              <a:sym typeface="Merriweather Ligh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Merriweather Light"/>
              <a:buChar char="◉"/>
            </a:pPr>
            <a:r>
              <a:rPr lang="en" sz="1800" u="sng">
                <a:solidFill>
                  <a:schemeClr val="hlink"/>
                </a:solidFill>
                <a:latin typeface="Merriweather Light"/>
                <a:ea typeface="Merriweather Light"/>
                <a:cs typeface="Merriweather Light"/>
                <a:sym typeface="Merriweather Light"/>
                <a:hlinkClick r:id="rId10"/>
              </a:rPr>
              <a:t>PyTorch Documentation</a:t>
            </a:r>
            <a:endParaRPr sz="1800">
              <a:latin typeface="Merriweather Light"/>
              <a:ea typeface="Merriweather Light"/>
              <a:cs typeface="Merriweather Light"/>
              <a:sym typeface="Merriweather Ligh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Merriweather Light"/>
              <a:buChar char="◉"/>
            </a:pPr>
            <a:r>
              <a:rPr lang="en" sz="1800" u="sng">
                <a:solidFill>
                  <a:schemeClr val="hlink"/>
                </a:solidFill>
                <a:latin typeface="Merriweather Light"/>
                <a:ea typeface="Merriweather Light"/>
                <a:cs typeface="Merriweather Light"/>
                <a:sym typeface="Merriweather Light"/>
                <a:hlinkClick r:id="rId11"/>
              </a:rPr>
              <a:t>Deep Learning Book</a:t>
            </a:r>
            <a:endParaRPr sz="1800">
              <a:latin typeface="Merriweather Light"/>
              <a:ea typeface="Merriweather Light"/>
              <a:cs typeface="Merriweather Light"/>
              <a:sym typeface="Merriweather Ligh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Merriweather Light"/>
              <a:buChar char="◉"/>
            </a:pPr>
            <a:r>
              <a:rPr lang="en" sz="1800" u="sng">
                <a:solidFill>
                  <a:schemeClr val="hlink"/>
                </a:solidFill>
                <a:latin typeface="Merriweather Light"/>
                <a:ea typeface="Merriweather Light"/>
                <a:cs typeface="Merriweather Light"/>
                <a:sym typeface="Merriweather Light"/>
                <a:hlinkClick r:id="rId12"/>
              </a:rPr>
              <a:t>Practical Deep Learning - Fasta.ai</a:t>
            </a:r>
            <a:endParaRPr sz="1800">
              <a:latin typeface="Merriweather Light"/>
              <a:ea typeface="Merriweather Light"/>
              <a:cs typeface="Merriweather Light"/>
              <a:sym typeface="Merriweather Ligh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Merriweather Light"/>
              <a:buChar char="◉"/>
            </a:pPr>
            <a:r>
              <a:rPr lang="en" sz="1800" u="sng">
                <a:solidFill>
                  <a:schemeClr val="hlink"/>
                </a:solidFill>
                <a:latin typeface="Merriweather Light"/>
                <a:ea typeface="Merriweather Light"/>
                <a:cs typeface="Merriweather Light"/>
                <a:sym typeface="Merriweather Light"/>
                <a:hlinkClick r:id="rId13"/>
              </a:rPr>
              <a:t>Especialización en Deep Learning de Andrew Ng - Coursera</a:t>
            </a:r>
            <a:endParaRPr sz="1800">
              <a:latin typeface="Merriweather Light"/>
              <a:ea typeface="Merriweather Light"/>
              <a:cs typeface="Merriweather Light"/>
              <a:sym typeface="Merriweather Ligh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Merriweather Light"/>
              <a:buChar char="◉"/>
            </a:pPr>
            <a:r>
              <a:rPr lang="en" sz="1800" u="sng">
                <a:solidFill>
                  <a:schemeClr val="hlink"/>
                </a:solidFill>
                <a:latin typeface="Merriweather Light"/>
                <a:ea typeface="Merriweather Light"/>
                <a:cs typeface="Merriweather Light"/>
                <a:sym typeface="Merriweather Light"/>
                <a:hlinkClick r:id="rId14"/>
              </a:rPr>
              <a:t>Paper del Algoritmo de Adam</a:t>
            </a:r>
            <a:endParaRPr sz="1800">
              <a:latin typeface="Merriweather Light"/>
              <a:ea typeface="Merriweather Light"/>
              <a:cs typeface="Merriweather Light"/>
              <a:sym typeface="Merriweather Ligh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800">
              <a:latin typeface="Merriweather Light"/>
              <a:ea typeface="Merriweather Light"/>
              <a:cs typeface="Merriweather Light"/>
              <a:sym typeface="Merriweather Light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61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Etapas de un proyecto de ML</a:t>
            </a:r>
            <a:endParaRPr/>
          </a:p>
        </p:txBody>
      </p:sp>
      <p:graphicFrame>
        <p:nvGraphicFramePr>
          <p:cNvPr id="500" name="Google Shape;500;p61"/>
          <p:cNvGraphicFramePr/>
          <p:nvPr/>
        </p:nvGraphicFramePr>
        <p:xfrm>
          <a:off x="49450" y="187763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{F69D0B33-6CF7-4831-8FEB-D5FFE8941216}</a:tableStyleId>
              </a:tblPr>
              <a:tblGrid>
                <a:gridCol w="1154900"/>
                <a:gridCol w="1972550"/>
                <a:gridCol w="1972550"/>
                <a:gridCol w="1972550"/>
                <a:gridCol w="1972550"/>
              </a:tblGrid>
              <a:tr h="507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Procesado de datos</a:t>
                      </a:r>
                      <a:endParaRPr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Entrenamiento</a:t>
                      </a:r>
                      <a:endParaRPr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Evaluación</a:t>
                      </a:r>
                      <a:endParaRPr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Deployment</a:t>
                      </a:r>
                      <a:endParaRPr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</a:tr>
              <a:tr h="436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Resultado</a:t>
                      </a:r>
                      <a:endParaRPr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Dataset curado</a:t>
                      </a:r>
                      <a:endParaRPr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Modelo entrenado</a:t>
                      </a:r>
                      <a:endParaRPr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Selección de modelo</a:t>
                      </a:r>
                      <a:endParaRPr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Pipeline</a:t>
                      </a:r>
                      <a:endParaRPr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</a:tr>
              <a:tr h="1583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Tareas</a:t>
                      </a:r>
                      <a:endParaRPr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Limpieza</a:t>
                      </a:r>
                      <a:endParaRPr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Descripción</a:t>
                      </a:r>
                      <a:endParaRPr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Generación de la representación inicial</a:t>
                      </a:r>
                      <a:endParaRPr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Implementación del modelo</a:t>
                      </a:r>
                      <a:endParaRPr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Selección de hiperparámetros</a:t>
                      </a:r>
                      <a:endParaRPr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Monitoreo del entrenamiento</a:t>
                      </a:r>
                      <a:endParaRPr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Generación de predicciones</a:t>
                      </a:r>
                      <a:endParaRPr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Selección de métricas</a:t>
                      </a:r>
                      <a:endParaRPr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Comparación de resultados</a:t>
                      </a:r>
                      <a:endParaRPr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Re-implementación del pipeline</a:t>
                      </a:r>
                      <a:endParaRPr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??</a:t>
                      </a:r>
                      <a:endParaRPr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</a:tr>
              <a:tr h="3808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Recursos</a:t>
                      </a:r>
                      <a:endParaRPr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CPU / Disco</a:t>
                      </a:r>
                      <a:endParaRPr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CPU / GPU </a:t>
                      </a:r>
                      <a:r>
                        <a:rPr lang="en">
                          <a:solidFill>
                            <a:schemeClr val="dk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/ RAM</a:t>
                      </a:r>
                      <a:endParaRPr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Disco</a:t>
                      </a:r>
                      <a:endParaRPr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CPU / GPU / RAM</a:t>
                      </a:r>
                      <a:endParaRPr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</a:tr>
              <a:tr h="1843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Herramientas</a:t>
                      </a:r>
                      <a:endParaRPr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Scripts de Python / Bash</a:t>
                      </a:r>
                      <a:endParaRPr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Spark (Big Data)</a:t>
                      </a:r>
                      <a:endParaRPr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Notebooks</a:t>
                      </a:r>
                      <a:endParaRPr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Sklearn</a:t>
                      </a:r>
                      <a:endParaRPr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PyTorch/Tensorflow</a:t>
                      </a:r>
                      <a:endParaRPr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Slurm (colas de trabajo)</a:t>
                      </a:r>
                      <a:endParaRPr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Scripts bash para entrenar</a:t>
                      </a:r>
                      <a:endParaRPr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Notebooks</a:t>
                      </a:r>
                      <a:endParaRPr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Visualizaciones </a:t>
                      </a:r>
                      <a:endParaRPr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Hojas de cálculo</a:t>
                      </a:r>
                      <a:endParaRPr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??</a:t>
                      </a:r>
                      <a:endParaRPr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Docker</a:t>
                      </a:r>
                      <a:endParaRPr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62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Créditos del contenido</a:t>
            </a:r>
            <a:endParaRPr/>
          </a:p>
        </p:txBody>
      </p:sp>
      <p:sp>
        <p:nvSpPr>
          <p:cNvPr id="506" name="Google Shape;506;p62"/>
          <p:cNvSpPr txBox="1"/>
          <p:nvPr>
            <p:ph idx="1" type="body"/>
          </p:nvPr>
        </p:nvSpPr>
        <p:spPr>
          <a:xfrm>
            <a:off x="457200" y="1871075"/>
            <a:ext cx="8229600" cy="469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100"/>
              <a:buChar char="◉"/>
            </a:pPr>
            <a:r>
              <a:rPr lang="en" sz="2100"/>
              <a:t>T</a:t>
            </a:r>
            <a:r>
              <a:rPr lang="en" sz="2100"/>
              <a:t>rabajo compilado por </a:t>
            </a:r>
            <a:r>
              <a:rPr lang="en" sz="2100" u="sng">
                <a:solidFill>
                  <a:schemeClr val="hlink"/>
                </a:solidFill>
                <a:hlinkClick r:id="rId3"/>
              </a:rPr>
              <a:t>Eric Eaton</a:t>
            </a:r>
            <a:r>
              <a:rPr lang="en" sz="2100"/>
              <a:t> </a:t>
            </a:r>
            <a:endParaRPr sz="2100"/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◉"/>
            </a:pPr>
            <a:r>
              <a:rPr lang="en" sz="2100"/>
              <a:t>Curso de la universidad de UTAH por </a:t>
            </a:r>
            <a:r>
              <a:rPr lang="en" sz="2100" u="sng">
                <a:solidFill>
                  <a:schemeClr val="hlink"/>
                </a:solidFill>
                <a:hlinkClick r:id="rId4"/>
              </a:rPr>
              <a:t>Vivek Srikumar</a:t>
            </a:r>
            <a:r>
              <a:rPr lang="en" sz="2100"/>
              <a:t>.</a:t>
            </a:r>
            <a:endParaRPr sz="2100"/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◉"/>
            </a:pPr>
            <a:r>
              <a:rPr lang="en" sz="2100" u="sng">
                <a:solidFill>
                  <a:schemeClr val="hlink"/>
                </a:solidFill>
                <a:hlinkClick r:id="rId5"/>
              </a:rPr>
              <a:t>Especialización en deep learning</a:t>
            </a:r>
            <a:r>
              <a:rPr lang="en" sz="2100"/>
              <a:t> - Andrew Ng</a:t>
            </a:r>
            <a:endParaRPr sz="2100"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100"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10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63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Slides Credits</a:t>
            </a:r>
            <a:endParaRPr/>
          </a:p>
        </p:txBody>
      </p:sp>
      <p:sp>
        <p:nvSpPr>
          <p:cNvPr id="512" name="Google Shape;512;p63"/>
          <p:cNvSpPr txBox="1"/>
          <p:nvPr>
            <p:ph idx="1" type="body"/>
          </p:nvPr>
        </p:nvSpPr>
        <p:spPr>
          <a:xfrm>
            <a:off x="457200" y="1642475"/>
            <a:ext cx="8229600" cy="487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Special thanks to all the people who made and released these awesome resources for free:</a:t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◉"/>
            </a:pPr>
            <a:r>
              <a:rPr lang="en" sz="2400" u="sng">
                <a:hlinkClick r:id="rId3"/>
              </a:rPr>
              <a:t>Minicons</a:t>
            </a:r>
            <a:r>
              <a:rPr lang="en" sz="2400"/>
              <a:t> by Webalys</a:t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◉"/>
            </a:pPr>
            <a:r>
              <a:rPr lang="en" sz="2400"/>
              <a:t>Presentation template by </a:t>
            </a:r>
            <a:r>
              <a:rPr lang="en" sz="2400" u="sng">
                <a:hlinkClick r:id="rId4"/>
              </a:rPr>
              <a:t>SlidesCarnival</a:t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◉"/>
            </a:pPr>
            <a:r>
              <a:rPr lang="en" sz="2400"/>
              <a:t>Photographs by </a:t>
            </a:r>
            <a:r>
              <a:rPr lang="en" sz="2400" u="sng">
                <a:hlinkClick r:id="rId5"/>
              </a:rPr>
              <a:t>Unsplash</a:t>
            </a:r>
            <a:endParaRPr sz="24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7"/>
          <p:cNvSpPr txBox="1"/>
          <p:nvPr>
            <p:ph type="ctrTitle"/>
          </p:nvPr>
        </p:nvSpPr>
        <p:spPr>
          <a:xfrm>
            <a:off x="685800" y="2862150"/>
            <a:ext cx="7772400" cy="113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Configuración del entorno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 txBox="1"/>
          <p:nvPr>
            <p:ph idx="4294967295" type="subTitle"/>
          </p:nvPr>
        </p:nvSpPr>
        <p:spPr>
          <a:xfrm>
            <a:off x="685800" y="2186550"/>
            <a:ext cx="7772400" cy="104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57200" lvl="0" marL="457200" rtl="0" algn="ctr">
              <a:spcBef>
                <a:spcPts val="600"/>
              </a:spcBef>
              <a:spcAft>
                <a:spcPts val="0"/>
              </a:spcAft>
              <a:buSzPts val="3600"/>
              <a:buFont typeface="Merriweather Light"/>
              <a:buAutoNum type="romanUcPeriod"/>
            </a:pPr>
            <a:r>
              <a:rPr lang="en" sz="3600">
                <a:latin typeface="Merriweather Light"/>
                <a:ea typeface="Merriweather Light"/>
                <a:cs typeface="Merriweather Light"/>
                <a:sym typeface="Merriweather Light"/>
              </a:rPr>
              <a:t>INTRODUCCIÓN</a:t>
            </a:r>
            <a:endParaRPr sz="3600">
              <a:latin typeface="Merriweather Light"/>
              <a:ea typeface="Merriweather Light"/>
              <a:cs typeface="Merriweather Light"/>
              <a:sym typeface="Merriweather Light"/>
            </a:endParaRPr>
          </a:p>
        </p:txBody>
      </p:sp>
      <p:sp>
        <p:nvSpPr>
          <p:cNvPr id="104" name="Google Shape;104;p18"/>
          <p:cNvSpPr txBox="1"/>
          <p:nvPr>
            <p:ph idx="4294967295" type="body"/>
          </p:nvPr>
        </p:nvSpPr>
        <p:spPr>
          <a:xfrm>
            <a:off x="685800" y="3826225"/>
            <a:ext cx="7772400" cy="222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latin typeface="Merriweather Light"/>
                <a:ea typeface="Merriweather Light"/>
                <a:cs typeface="Merriweather Light"/>
                <a:sym typeface="Merriweather Light"/>
              </a:rPr>
              <a:t>¿Qué son las redes neuronales y cómo funcionan?</a:t>
            </a:r>
            <a:endParaRPr sz="1800">
              <a:latin typeface="Merriweather Light"/>
              <a:ea typeface="Merriweather Light"/>
              <a:cs typeface="Merriweather Light"/>
              <a:sym typeface="Merriweather Light"/>
            </a:endParaRPr>
          </a:p>
        </p:txBody>
      </p:sp>
      <p:cxnSp>
        <p:nvCxnSpPr>
          <p:cNvPr id="105" name="Google Shape;105;p18"/>
          <p:cNvCxnSpPr/>
          <p:nvPr/>
        </p:nvCxnSpPr>
        <p:spPr>
          <a:xfrm>
            <a:off x="3927600" y="3429000"/>
            <a:ext cx="1288800" cy="0"/>
          </a:xfrm>
          <a:prstGeom prst="straightConnector1">
            <a:avLst/>
          </a:prstGeom>
          <a:noFill/>
          <a:ln cap="flat" cmpd="sng" w="9525">
            <a:solidFill>
              <a:srgbClr val="22222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6" name="Google Shape;106;p18"/>
          <p:cNvSpPr/>
          <p:nvPr/>
        </p:nvSpPr>
        <p:spPr>
          <a:xfrm>
            <a:off x="4529400" y="3386400"/>
            <a:ext cx="85200" cy="85200"/>
          </a:xfrm>
          <a:prstGeom prst="diamond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9"/>
          <p:cNvSpPr txBox="1"/>
          <p:nvPr>
            <p:ph type="ctrTitle"/>
          </p:nvPr>
        </p:nvSpPr>
        <p:spPr>
          <a:xfrm>
            <a:off x="685800" y="2862150"/>
            <a:ext cx="7772400" cy="113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Breve repaso de regresión lineal y logística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0"/>
          <p:cNvSpPr txBox="1"/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Regresión </a:t>
            </a:r>
            <a:endParaRPr/>
          </a:p>
        </p:txBody>
      </p:sp>
      <p:sp>
        <p:nvSpPr>
          <p:cNvPr id="117" name="Google Shape;117;p20"/>
          <p:cNvSpPr/>
          <p:nvPr/>
        </p:nvSpPr>
        <p:spPr>
          <a:xfrm>
            <a:off x="8234375" y="6379200"/>
            <a:ext cx="562500" cy="478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20"/>
          <p:cNvSpPr txBox="1"/>
          <p:nvPr/>
        </p:nvSpPr>
        <p:spPr>
          <a:xfrm>
            <a:off x="969450" y="1749200"/>
            <a:ext cx="1185000" cy="478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19" name="Google Shape;119;p20"/>
          <p:cNvSpPr txBox="1"/>
          <p:nvPr/>
        </p:nvSpPr>
        <p:spPr>
          <a:xfrm>
            <a:off x="490800" y="1806750"/>
            <a:ext cx="7668000" cy="540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Merriweather Light"/>
                <a:ea typeface="Merriweather Light"/>
                <a:cs typeface="Merriweather Light"/>
                <a:sym typeface="Merriweather Light"/>
              </a:rPr>
              <a:t>Dado un conjunto de  </a:t>
            </a:r>
            <a:r>
              <a:rPr b="1" lang="en" sz="1700">
                <a:latin typeface="Merriweather"/>
                <a:ea typeface="Merriweather"/>
                <a:cs typeface="Merriweather"/>
                <a:sym typeface="Merriweather"/>
              </a:rPr>
              <a:t>n</a:t>
            </a:r>
            <a:r>
              <a:rPr lang="en" sz="1700">
                <a:latin typeface="Merriweather Light"/>
                <a:ea typeface="Merriweather Light"/>
                <a:cs typeface="Merriweather Light"/>
                <a:sym typeface="Merriweather Light"/>
              </a:rPr>
              <a:t> datos (ejemplos de entrenamiento)</a:t>
            </a:r>
            <a:endParaRPr sz="1700">
              <a:latin typeface="Merriweather Light"/>
              <a:ea typeface="Merriweather Light"/>
              <a:cs typeface="Merriweather Light"/>
              <a:sym typeface="Merriweather Light"/>
            </a:endParaRPr>
          </a:p>
        </p:txBody>
      </p:sp>
      <p:sp>
        <p:nvSpPr>
          <p:cNvPr id="120" name="Google Shape;120;p20"/>
          <p:cNvSpPr txBox="1"/>
          <p:nvPr/>
        </p:nvSpPr>
        <p:spPr>
          <a:xfrm>
            <a:off x="346400" y="3279138"/>
            <a:ext cx="993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Merriweather Light"/>
                <a:ea typeface="Merriweather Light"/>
                <a:cs typeface="Merriweather Light"/>
                <a:sym typeface="Merriweather Light"/>
              </a:rPr>
              <a:t>d</a:t>
            </a:r>
            <a:r>
              <a:rPr lang="en" sz="1700">
                <a:solidFill>
                  <a:schemeClr val="dk1"/>
                </a:solidFill>
                <a:latin typeface="Merriweather Light"/>
                <a:ea typeface="Merriweather Light"/>
                <a:cs typeface="Merriweather Light"/>
                <a:sym typeface="Merriweather Light"/>
              </a:rPr>
              <a:t>onde</a:t>
            </a:r>
            <a:r>
              <a:rPr lang="en" sz="1800">
                <a:solidFill>
                  <a:schemeClr val="dk1"/>
                </a:solidFill>
                <a:latin typeface="Merriweather Light"/>
                <a:ea typeface="Merriweather Light"/>
                <a:cs typeface="Merriweather Light"/>
                <a:sym typeface="Merriweather Light"/>
              </a:rPr>
              <a:t> </a:t>
            </a:r>
            <a:endParaRPr sz="1800">
              <a:latin typeface="Merriweather Light"/>
              <a:ea typeface="Merriweather Light"/>
              <a:cs typeface="Merriweather Light"/>
              <a:sym typeface="Merriweather Light"/>
            </a:endParaRPr>
          </a:p>
        </p:txBody>
      </p:sp>
      <p:pic>
        <p:nvPicPr>
          <p:cNvPr id="121" name="Google Shape;12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63853" y="3279125"/>
            <a:ext cx="1084397" cy="463225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0"/>
          <p:cNvSpPr txBox="1"/>
          <p:nvPr/>
        </p:nvSpPr>
        <p:spPr>
          <a:xfrm>
            <a:off x="2365250" y="3279150"/>
            <a:ext cx="4305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Merriweather Light"/>
                <a:ea typeface="Merriweather Light"/>
                <a:cs typeface="Merriweather Light"/>
                <a:sym typeface="Merriweather Light"/>
              </a:rPr>
              <a:t>e</a:t>
            </a:r>
            <a:endParaRPr sz="1700">
              <a:latin typeface="Merriweather Light"/>
              <a:ea typeface="Merriweather Light"/>
              <a:cs typeface="Merriweather Light"/>
              <a:sym typeface="Merriweather Light"/>
            </a:endParaRPr>
          </a:p>
        </p:txBody>
      </p:sp>
      <p:sp>
        <p:nvSpPr>
          <p:cNvPr id="123" name="Google Shape;123;p20"/>
          <p:cNvSpPr txBox="1"/>
          <p:nvPr/>
        </p:nvSpPr>
        <p:spPr>
          <a:xfrm>
            <a:off x="3648250" y="3279150"/>
            <a:ext cx="53361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Merriweather Light"/>
                <a:ea typeface="Merriweather Light"/>
                <a:cs typeface="Merriweather Light"/>
                <a:sym typeface="Merriweather Light"/>
              </a:rPr>
              <a:t>queremos encontrar una función f(x)</a:t>
            </a:r>
            <a:r>
              <a:rPr lang="en" sz="1700">
                <a:solidFill>
                  <a:schemeClr val="dk1"/>
                </a:solidFill>
                <a:latin typeface="Merriweather Light"/>
                <a:ea typeface="Merriweather Light"/>
                <a:cs typeface="Merriweather Light"/>
                <a:sym typeface="Merriweather Light"/>
              </a:rPr>
              <a:t> tal que</a:t>
            </a:r>
            <a:endParaRPr sz="1700">
              <a:latin typeface="Merriweather Light"/>
              <a:ea typeface="Merriweather Light"/>
              <a:cs typeface="Merriweather Light"/>
              <a:sym typeface="Merriweather Light"/>
            </a:endParaRPr>
          </a:p>
        </p:txBody>
      </p:sp>
      <p:pic>
        <p:nvPicPr>
          <p:cNvPr id="124" name="Google Shape;124;p20"/>
          <p:cNvPicPr preferRelativeResize="0"/>
          <p:nvPr/>
        </p:nvPicPr>
        <p:blipFill rotWithShape="1">
          <a:blip r:embed="rId4">
            <a:alphaModFix/>
          </a:blip>
          <a:srcRect b="0" l="0" r="2210" t="3966"/>
          <a:stretch/>
        </p:blipFill>
        <p:spPr>
          <a:xfrm>
            <a:off x="597425" y="4674125"/>
            <a:ext cx="3704526" cy="1834225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/>
        </p:nvSpPr>
        <p:spPr>
          <a:xfrm>
            <a:off x="960638" y="6318525"/>
            <a:ext cx="2978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erriweather Light"/>
                <a:ea typeface="Merriweather Light"/>
                <a:cs typeface="Merriweather Light"/>
                <a:sym typeface="Merriweather Light"/>
              </a:rPr>
              <a:t>Variable independiente (x)</a:t>
            </a:r>
            <a:r>
              <a:rPr lang="en" sz="1200">
                <a:solidFill>
                  <a:schemeClr val="dk1"/>
                </a:solidFill>
                <a:latin typeface="Merriweather Light"/>
                <a:ea typeface="Merriweather Light"/>
                <a:cs typeface="Merriweather Light"/>
                <a:sym typeface="Merriweather Light"/>
              </a:rPr>
              <a:t> </a:t>
            </a:r>
            <a:endParaRPr sz="1200">
              <a:latin typeface="Merriweather Light"/>
              <a:ea typeface="Merriweather Light"/>
              <a:cs typeface="Merriweather Light"/>
              <a:sym typeface="Merriweather Light"/>
            </a:endParaRPr>
          </a:p>
        </p:txBody>
      </p:sp>
      <p:sp>
        <p:nvSpPr>
          <p:cNvPr id="126" name="Google Shape;126;p20"/>
          <p:cNvSpPr txBox="1"/>
          <p:nvPr/>
        </p:nvSpPr>
        <p:spPr>
          <a:xfrm rot="-5400000">
            <a:off x="-1107187" y="5226088"/>
            <a:ext cx="2978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erriweather Light"/>
                <a:ea typeface="Merriweather Light"/>
                <a:cs typeface="Merriweather Light"/>
                <a:sym typeface="Merriweather Light"/>
              </a:rPr>
              <a:t>Variable dependiente (y) </a:t>
            </a:r>
            <a:endParaRPr sz="1200">
              <a:latin typeface="Merriweather Light"/>
              <a:ea typeface="Merriweather Light"/>
              <a:cs typeface="Merriweather Light"/>
              <a:sym typeface="Merriweather Light"/>
            </a:endParaRPr>
          </a:p>
        </p:txBody>
      </p:sp>
      <p:sp>
        <p:nvSpPr>
          <p:cNvPr id="127" name="Google Shape;127;p20"/>
          <p:cNvSpPr txBox="1"/>
          <p:nvPr/>
        </p:nvSpPr>
        <p:spPr>
          <a:xfrm>
            <a:off x="1180250" y="4465750"/>
            <a:ext cx="1185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FF9900"/>
                </a:solidFill>
                <a:latin typeface="Merriweather Light"/>
                <a:ea typeface="Merriweather Light"/>
                <a:cs typeface="Merriweather Light"/>
                <a:sym typeface="Merriweather Light"/>
              </a:rPr>
              <a:t>Regresión lineal</a:t>
            </a:r>
            <a:endParaRPr i="1">
              <a:solidFill>
                <a:srgbClr val="FF9900"/>
              </a:solidFill>
              <a:latin typeface="Merriweather Light"/>
              <a:ea typeface="Merriweather Light"/>
              <a:cs typeface="Merriweather Light"/>
              <a:sym typeface="Merriweather Light"/>
            </a:endParaRPr>
          </a:p>
        </p:txBody>
      </p:sp>
      <p:sp>
        <p:nvSpPr>
          <p:cNvPr id="128" name="Google Shape;128;p20"/>
          <p:cNvSpPr txBox="1"/>
          <p:nvPr/>
        </p:nvSpPr>
        <p:spPr>
          <a:xfrm>
            <a:off x="2753750" y="4465738"/>
            <a:ext cx="1185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FF9900"/>
                </a:solidFill>
                <a:latin typeface="Merriweather Light"/>
                <a:ea typeface="Merriweather Light"/>
                <a:cs typeface="Merriweather Light"/>
                <a:sym typeface="Merriweather Light"/>
              </a:rPr>
              <a:t>Regresión cuadrática</a:t>
            </a:r>
            <a:endParaRPr i="1">
              <a:solidFill>
                <a:srgbClr val="FF9900"/>
              </a:solidFill>
              <a:latin typeface="Merriweather Light"/>
              <a:ea typeface="Merriweather Light"/>
              <a:cs typeface="Merriweather Light"/>
              <a:sym typeface="Merriweather Light"/>
            </a:endParaRPr>
          </a:p>
        </p:txBody>
      </p:sp>
      <p:sp>
        <p:nvSpPr>
          <p:cNvPr id="129" name="Google Shape;129;p20"/>
          <p:cNvSpPr txBox="1"/>
          <p:nvPr/>
        </p:nvSpPr>
        <p:spPr>
          <a:xfrm>
            <a:off x="2154450" y="6508350"/>
            <a:ext cx="6972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999999"/>
                </a:solidFill>
                <a:latin typeface="Merriweather"/>
                <a:ea typeface="Merriweather"/>
                <a:cs typeface="Merriweather"/>
                <a:sym typeface="Merriweather"/>
              </a:rPr>
              <a:t>Imagen:  </a:t>
            </a:r>
            <a:r>
              <a:rPr lang="en" sz="900">
                <a:solidFill>
                  <a:srgbClr val="999999"/>
                </a:solidFill>
                <a:latin typeface="Merriweather"/>
                <a:ea typeface="Merriweather"/>
                <a:cs typeface="Merriweather"/>
                <a:sym typeface="Merriweather"/>
              </a:rPr>
              <a:t>https://statistics.laerd.com/spss-tutorials/linear-regression-using-spss-statistics.php</a:t>
            </a:r>
            <a:endParaRPr sz="900">
              <a:solidFill>
                <a:srgbClr val="999999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130" name="Google Shape;130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25000" y="2405826"/>
            <a:ext cx="4227801" cy="693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46739" y="3899698"/>
            <a:ext cx="2893211" cy="54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0"/>
          <p:cNvPicPr preferRelativeResize="0"/>
          <p:nvPr/>
        </p:nvPicPr>
        <p:blipFill rotWithShape="1">
          <a:blip r:embed="rId7">
            <a:alphaModFix/>
          </a:blip>
          <a:srcRect b="0" l="0" r="0" t="30001"/>
          <a:stretch/>
        </p:blipFill>
        <p:spPr>
          <a:xfrm>
            <a:off x="1172238" y="3287536"/>
            <a:ext cx="1201037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thello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